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Aharoni" panose="02010803020104030203" pitchFamily="2" charset="-79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  <p:embeddedFont>
      <p:font typeface="La Siesta" pitchFamily="2" charset="0"/>
      <p:regular r:id="rId22"/>
    </p:embeddedFont>
    <p:embeddedFont>
      <p:font typeface="Palatino Linotype" panose="02040502050505030304" pitchFamily="18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9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94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AA95-E308-485A-89AE-8E5832F25F47}" type="datetimeFigureOut">
              <a:rPr lang="es-CO" smtClean="0"/>
              <a:t>13/03/2022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98267-E97C-4EF3-BCDA-389A5EA499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78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RC footer paint splash - Klein River Cheese">
            <a:extLst>
              <a:ext uri="{FF2B5EF4-FFF2-40B4-BE49-F238E27FC236}">
                <a16:creationId xmlns:a16="http://schemas.microsoft.com/office/drawing/2014/main" id="{77AD1DEF-200B-4593-BFC5-AFF8684CB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9236"/>
            <a:ext cx="9144000" cy="176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8546" y="136524"/>
            <a:ext cx="4267199" cy="1325563"/>
          </a:xfrm>
        </p:spPr>
        <p:txBody>
          <a:bodyPr>
            <a:noAutofit/>
          </a:bodyPr>
          <a:lstStyle>
            <a:lvl1pPr algn="r">
              <a:defRPr sz="13800" b="0"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La Siesta" pitchFamily="2" charset="0"/>
              </a:defRPr>
            </a:lvl1pPr>
          </a:lstStyle>
          <a:p>
            <a:r>
              <a:rPr lang="es-ES" dirty="0"/>
              <a:t>Libro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346" y="1520828"/>
            <a:ext cx="8765309" cy="4335027"/>
          </a:xfrm>
        </p:spPr>
        <p:txBody>
          <a:bodyPr/>
          <a:lstStyle>
            <a:lvl1pPr marL="514350" indent="-514350">
              <a:buClr>
                <a:srgbClr val="C00000"/>
              </a:buClr>
              <a:buSzPct val="125000"/>
              <a:buFont typeface="+mj-lt"/>
              <a:buAutoNum type="arabicPeriod"/>
              <a:defRPr>
                <a:latin typeface="Palatino Linotype" panose="02040502050505030304" pitchFamily="18" charset="0"/>
              </a:defRPr>
            </a:lvl1pPr>
            <a:lvl2pPr marL="914400" indent="-457200">
              <a:buClr>
                <a:srgbClr val="C00000"/>
              </a:buClr>
              <a:buSzPct val="125000"/>
              <a:buFont typeface="+mj-lt"/>
              <a:buAutoNum type="arabicPeriod"/>
              <a:defRPr>
                <a:latin typeface="Palatino Linotype" panose="02040502050505030304" pitchFamily="18" charset="0"/>
              </a:defRPr>
            </a:lvl2pPr>
            <a:lvl3pPr marL="1371600" indent="-457200">
              <a:buClr>
                <a:srgbClr val="C00000"/>
              </a:buClr>
              <a:buSzPct val="125000"/>
              <a:buFont typeface="+mj-lt"/>
              <a:buAutoNum type="arabicPeriod"/>
              <a:defRPr>
                <a:latin typeface="Palatino Linotype" panose="02040502050505030304" pitchFamily="18" charset="0"/>
              </a:defRPr>
            </a:lvl3pPr>
            <a:lvl4pPr marL="1714500" indent="-342900">
              <a:buClr>
                <a:srgbClr val="C00000"/>
              </a:buClr>
              <a:buSzPct val="125000"/>
              <a:buFont typeface="+mj-lt"/>
              <a:buAutoNum type="arabicPeriod"/>
              <a:defRPr>
                <a:latin typeface="Palatino Linotype" panose="02040502050505030304" pitchFamily="18" charset="0"/>
              </a:defRPr>
            </a:lvl4pPr>
            <a:lvl5pPr marL="2171700" indent="-342900">
              <a:buClr>
                <a:srgbClr val="C00000"/>
              </a:buClr>
              <a:buSzPct val="125000"/>
              <a:buFont typeface="+mj-lt"/>
              <a:buAutoNum type="arabicPeriod"/>
              <a:defRPr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FCA7190C-F24C-4B5A-9F51-4890ECA82E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9635" y="136524"/>
            <a:ext cx="4475019" cy="1325563"/>
          </a:xfrm>
        </p:spPr>
        <p:txBody>
          <a:bodyPr anchor="ctr">
            <a:noAutofit/>
          </a:bodyPr>
          <a:lstStyle>
            <a:lvl1pPr marL="0" indent="0" algn="l">
              <a:buNone/>
              <a:defRPr sz="7200" b="1">
                <a:ln w="12700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alatino Linotype" panose="02040502050505030304" pitchFamily="18" charset="0"/>
              </a:defRPr>
            </a:lvl1pPr>
          </a:lstStyle>
          <a:p>
            <a:pPr lvl="0"/>
            <a:r>
              <a:rPr lang="es-CO" dirty="0"/>
              <a:t>125:45-115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25EAA83-EFA2-4903-8B49-7524C81BC10A}"/>
              </a:ext>
            </a:extLst>
          </p:cNvPr>
          <p:cNvSpPr/>
          <p:nvPr/>
        </p:nvSpPr>
        <p:spPr>
          <a:xfrm>
            <a:off x="0" y="6132944"/>
            <a:ext cx="5504872" cy="725056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s-CO" sz="1600" b="1" spc="300" dirty="0"/>
              <a:t>WWW.IGLESIADECRISTOMANIZALES.COM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6DBB41E-5BA0-470B-993D-EDD1999972BD}"/>
              </a:ext>
            </a:extLst>
          </p:cNvPr>
          <p:cNvSpPr/>
          <p:nvPr/>
        </p:nvSpPr>
        <p:spPr>
          <a:xfrm>
            <a:off x="5504872" y="6132944"/>
            <a:ext cx="3639127" cy="725056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s-CO" sz="1200" dirty="0"/>
              <a:t>facebook.com/</a:t>
            </a:r>
            <a:r>
              <a:rPr lang="es-CO" sz="1200" dirty="0" err="1"/>
              <a:t>iglesiade.cristomanizales</a:t>
            </a:r>
            <a:endParaRPr lang="es-CO" sz="1200" dirty="0"/>
          </a:p>
          <a:p>
            <a:pPr algn="l"/>
            <a:r>
              <a:rPr lang="es-CO" sz="1200" dirty="0"/>
              <a:t>YouTube: @iglesia de Cristo Manizales</a:t>
            </a:r>
          </a:p>
          <a:p>
            <a:pPr algn="l"/>
            <a:r>
              <a:rPr lang="es-CO" sz="1200" dirty="0"/>
              <a:t>Correo: iglesiadecristomanizales@gmail.com</a:t>
            </a:r>
          </a:p>
        </p:txBody>
      </p:sp>
      <p:pic>
        <p:nvPicPr>
          <p:cNvPr id="5" name="Picture 4" descr="Ghost-Web icon">
            <a:extLst>
              <a:ext uri="{FF2B5EF4-FFF2-40B4-BE49-F238E27FC236}">
                <a16:creationId xmlns:a16="http://schemas.microsoft.com/office/drawing/2014/main" id="{AA1CD12A-3FA7-40B2-88D8-D71C26052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089" y="6132944"/>
            <a:ext cx="720436" cy="720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5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RC footer paint splash - Klein River Cheese">
            <a:extLst>
              <a:ext uri="{FF2B5EF4-FFF2-40B4-BE49-F238E27FC236}">
                <a16:creationId xmlns:a16="http://schemas.microsoft.com/office/drawing/2014/main" id="{77AD1DEF-200B-4593-BFC5-AFF8684CB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9236"/>
            <a:ext cx="9144000" cy="176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8546" y="136524"/>
            <a:ext cx="7536872" cy="1325563"/>
          </a:xfrm>
        </p:spPr>
        <p:txBody>
          <a:bodyPr>
            <a:noAutofit/>
          </a:bodyPr>
          <a:lstStyle>
            <a:lvl1pPr algn="r">
              <a:defRPr sz="13800" b="0"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La Siesta" pitchFamily="2" charset="0"/>
              </a:defRPr>
            </a:lvl1pPr>
          </a:lstStyle>
          <a:p>
            <a:r>
              <a:rPr lang="es-ES" dirty="0"/>
              <a:t>Libro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346" y="1520828"/>
            <a:ext cx="8765309" cy="4335027"/>
          </a:xfrm>
        </p:spPr>
        <p:txBody>
          <a:bodyPr/>
          <a:lstStyle>
            <a:lvl1pPr marL="514350" indent="-514350">
              <a:buClr>
                <a:srgbClr val="C00000"/>
              </a:buClr>
              <a:buSzPct val="125000"/>
              <a:buFont typeface="+mj-lt"/>
              <a:buAutoNum type="arabicPeriod"/>
              <a:defRPr>
                <a:latin typeface="Palatino Linotype" panose="02040502050505030304" pitchFamily="18" charset="0"/>
              </a:defRPr>
            </a:lvl1pPr>
            <a:lvl2pPr marL="914400" indent="-457200">
              <a:buClr>
                <a:srgbClr val="C00000"/>
              </a:buClr>
              <a:buSzPct val="125000"/>
              <a:buFont typeface="+mj-lt"/>
              <a:buAutoNum type="arabicPeriod"/>
              <a:defRPr>
                <a:latin typeface="Palatino Linotype" panose="02040502050505030304" pitchFamily="18" charset="0"/>
              </a:defRPr>
            </a:lvl2pPr>
            <a:lvl3pPr marL="1371600" indent="-457200">
              <a:buClr>
                <a:srgbClr val="C00000"/>
              </a:buClr>
              <a:buSzPct val="125000"/>
              <a:buFont typeface="+mj-lt"/>
              <a:buAutoNum type="arabicPeriod"/>
              <a:defRPr>
                <a:latin typeface="Palatino Linotype" panose="02040502050505030304" pitchFamily="18" charset="0"/>
              </a:defRPr>
            </a:lvl3pPr>
            <a:lvl4pPr marL="1714500" indent="-342900">
              <a:buClr>
                <a:srgbClr val="C00000"/>
              </a:buClr>
              <a:buSzPct val="125000"/>
              <a:buFont typeface="+mj-lt"/>
              <a:buAutoNum type="arabicPeriod"/>
              <a:defRPr>
                <a:latin typeface="Palatino Linotype" panose="02040502050505030304" pitchFamily="18" charset="0"/>
              </a:defRPr>
            </a:lvl4pPr>
            <a:lvl5pPr marL="2171700" indent="-342900">
              <a:buClr>
                <a:srgbClr val="C00000"/>
              </a:buClr>
              <a:buSzPct val="125000"/>
              <a:buFont typeface="+mj-lt"/>
              <a:buAutoNum type="arabicPeriod"/>
              <a:defRPr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25EAA83-EFA2-4903-8B49-7524C81BC10A}"/>
              </a:ext>
            </a:extLst>
          </p:cNvPr>
          <p:cNvSpPr/>
          <p:nvPr/>
        </p:nvSpPr>
        <p:spPr>
          <a:xfrm>
            <a:off x="0" y="6132944"/>
            <a:ext cx="5504872" cy="725056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s-CO" sz="1600" b="1" spc="300" dirty="0"/>
              <a:t>WWW.IGLESIADECRISTOMANIZALES.COM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6DBB41E-5BA0-470B-993D-EDD1999972BD}"/>
              </a:ext>
            </a:extLst>
          </p:cNvPr>
          <p:cNvSpPr/>
          <p:nvPr/>
        </p:nvSpPr>
        <p:spPr>
          <a:xfrm>
            <a:off x="5504872" y="6132944"/>
            <a:ext cx="3639127" cy="725056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s-CO" sz="1200" dirty="0"/>
              <a:t>facebook.com/</a:t>
            </a:r>
            <a:r>
              <a:rPr lang="es-CO" sz="1200" dirty="0" err="1"/>
              <a:t>iglesiade.cristomanizales</a:t>
            </a:r>
            <a:endParaRPr lang="es-CO" sz="1200" dirty="0"/>
          </a:p>
          <a:p>
            <a:pPr algn="l"/>
            <a:r>
              <a:rPr lang="es-CO" sz="1200" dirty="0"/>
              <a:t>YouTube: @iglesia de Cristo Manizales</a:t>
            </a:r>
          </a:p>
          <a:p>
            <a:pPr algn="l"/>
            <a:r>
              <a:rPr lang="es-CO" sz="1200" dirty="0"/>
              <a:t>Correo: iglesiadecristomanizales@gmail.com</a:t>
            </a:r>
          </a:p>
        </p:txBody>
      </p:sp>
      <p:pic>
        <p:nvPicPr>
          <p:cNvPr id="5" name="Picture 4" descr="Ghost-Web icon">
            <a:extLst>
              <a:ext uri="{FF2B5EF4-FFF2-40B4-BE49-F238E27FC236}">
                <a16:creationId xmlns:a16="http://schemas.microsoft.com/office/drawing/2014/main" id="{AA1CD12A-3FA7-40B2-88D8-D71C26052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089" y="6132944"/>
            <a:ext cx="720436" cy="720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 descr="Imagen que contiene tabla&#10;&#10;Descripción generada automáticamente">
            <a:extLst>
              <a:ext uri="{FF2B5EF4-FFF2-40B4-BE49-F238E27FC236}">
                <a16:creationId xmlns:a16="http://schemas.microsoft.com/office/drawing/2014/main" id="{1B6D9E69-8D38-44BA-BA04-6301A29ACD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255" y="0"/>
            <a:ext cx="1357744" cy="154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9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09" y="365126"/>
            <a:ext cx="8284441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AA95-E308-485A-89AE-8E5832F25F47}" type="datetimeFigureOut">
              <a:rPr lang="es-CO" smtClean="0"/>
              <a:t>13/03/2022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98267-E97C-4EF3-BCDA-389A5EA499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534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AA95-E308-485A-89AE-8E5832F25F47}" type="datetimeFigureOut">
              <a:rPr lang="es-CO" smtClean="0"/>
              <a:t>13/03/2022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98267-E97C-4EF3-BCDA-389A5EA499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013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AA95-E308-485A-89AE-8E5832F25F47}" type="datetimeFigureOut">
              <a:rPr lang="es-CO" smtClean="0"/>
              <a:t>13/03/2022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98267-E97C-4EF3-BCDA-389A5EA499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2702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AA95-E308-485A-89AE-8E5832F25F47}" type="datetimeFigureOut">
              <a:rPr lang="es-CO" smtClean="0"/>
              <a:t>13/03/2022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98267-E97C-4EF3-BCDA-389A5EA499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46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AA95-E308-485A-89AE-8E5832F25F47}" type="datetimeFigureOut">
              <a:rPr lang="es-CO" smtClean="0"/>
              <a:t>13/03/2022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98267-E97C-4EF3-BCDA-389A5EA499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776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AA95-E308-485A-89AE-8E5832F25F47}" type="datetimeFigureOut">
              <a:rPr lang="es-CO" smtClean="0"/>
              <a:t>13/03/2022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98267-E97C-4EF3-BCDA-389A5EA499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5014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AA95-E308-485A-89AE-8E5832F25F47}" type="datetimeFigureOut">
              <a:rPr lang="es-CO" smtClean="0"/>
              <a:t>13/03/2022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98267-E97C-4EF3-BCDA-389A5EA499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4966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AA95-E308-485A-89AE-8E5832F25F47}" type="datetimeFigureOut">
              <a:rPr lang="es-CO" smtClean="0"/>
              <a:t>13/03/2022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98267-E97C-4EF3-BCDA-389A5EA499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767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AA95-E308-485A-89AE-8E5832F25F47}" type="datetimeFigureOut">
              <a:rPr lang="es-CO" smtClean="0"/>
              <a:t>13/03/2022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98267-E97C-4EF3-BCDA-389A5EA499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737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AA95-E308-485A-89AE-8E5832F25F47}" type="datetimeFigureOut">
              <a:rPr lang="es-CO" smtClean="0"/>
              <a:t>13/03/2022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98267-E97C-4EF3-BCDA-389A5EA499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999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6AA95-E308-485A-89AE-8E5832F25F47}" type="datetimeFigureOut">
              <a:rPr lang="es-CO" smtClean="0"/>
              <a:t>13/03/2022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98267-E97C-4EF3-BCDA-389A5EA499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81336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47C3BCC-112B-451A-AC60-BAB02730A214}"/>
              </a:ext>
            </a:extLst>
          </p:cNvPr>
          <p:cNvSpPr/>
          <p:nvPr/>
        </p:nvSpPr>
        <p:spPr>
          <a:xfrm>
            <a:off x="0" y="2836506"/>
            <a:ext cx="9144000" cy="4021493"/>
          </a:xfrm>
          <a:prstGeom prst="rect">
            <a:avLst/>
          </a:prstGeom>
          <a:gradFill flip="none" rotWithShape="1">
            <a:gsLst>
              <a:gs pos="50000">
                <a:srgbClr val="000000">
                  <a:alpha val="70000"/>
                </a:srgb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6DFA889-19F6-49DD-B088-F26E65966ECA}"/>
              </a:ext>
            </a:extLst>
          </p:cNvPr>
          <p:cNvSpPr txBox="1"/>
          <p:nvPr/>
        </p:nvSpPr>
        <p:spPr>
          <a:xfrm>
            <a:off x="0" y="4216269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9000" b="1" dirty="0">
                <a:solidFill>
                  <a:srgbClr val="3B94CE"/>
                </a:solidFill>
                <a:effectLst>
                  <a:glow rad="63500">
                    <a:schemeClr val="bg1"/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LA MENTIRA</a:t>
            </a:r>
            <a:endParaRPr lang="es-CO" sz="9000" b="1" dirty="0">
              <a:solidFill>
                <a:srgbClr val="3B94CE"/>
              </a:solidFill>
              <a:effectLst>
                <a:glow rad="63500">
                  <a:schemeClr val="bg1"/>
                </a:glo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50F95C0-0262-49A4-AFCE-09B205376CF5}"/>
              </a:ext>
            </a:extLst>
          </p:cNvPr>
          <p:cNvSpPr txBox="1"/>
          <p:nvPr/>
        </p:nvSpPr>
        <p:spPr>
          <a:xfrm>
            <a:off x="0" y="5325254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 ANANÍAS Y SAFIRA</a:t>
            </a:r>
            <a:endParaRPr lang="es-CO" sz="32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6D00721-5189-414C-A9B7-B223290498CD}"/>
              </a:ext>
            </a:extLst>
          </p:cNvPr>
          <p:cNvSpPr txBox="1"/>
          <p:nvPr/>
        </p:nvSpPr>
        <p:spPr>
          <a:xfrm>
            <a:off x="0" y="6263078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Presentada por: Luis Felipe Torres – 2022©</a:t>
            </a:r>
          </a:p>
          <a:p>
            <a:pPr algn="ctr"/>
            <a:r>
              <a:rPr lang="es-ES" b="1" spc="600" dirty="0">
                <a:solidFill>
                  <a:schemeClr val="bg1"/>
                </a:solidFill>
                <a:latin typeface="Palatino Linotype" panose="02040502050505030304" pitchFamily="18" charset="0"/>
              </a:rPr>
              <a:t>WWW.IGLESIADECRISTOMANIZALES.COM</a:t>
            </a:r>
            <a:endParaRPr lang="es-CO" b="1" spc="6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9A051D4-E1DB-46AA-9537-DFB9C1527431}"/>
              </a:ext>
            </a:extLst>
          </p:cNvPr>
          <p:cNvSpPr txBox="1"/>
          <p:nvPr/>
        </p:nvSpPr>
        <p:spPr>
          <a:xfrm>
            <a:off x="0" y="3931889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LOS PROBLEMAS DE LA IGLESIA EN EL SIGLO I</a:t>
            </a:r>
            <a:endParaRPr lang="es-CO" sz="24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8785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4527B0-BC8F-474E-8303-EE41C86F1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9600" dirty="0"/>
              <a:t>Otra situación más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D88CBE-05A3-4915-912A-C087D6E5D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/>
              <a:t>Entra en escena otro pecado o situación que vivió la iglesia del Señor en el primer siglo.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/>
              <a:t>En este caso se trata de la mentira, del engaño.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/>
              <a:t>Existen cristianos que piensan que pueden mentir a Dios, engañar al Espíritu Santo y salirse con las suyas.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/>
              <a:t>Y aunque suene fuerte, se convierten en hijos del diablo, mintiendo a los demás y engañándose así mismos.</a:t>
            </a:r>
          </a:p>
          <a:p>
            <a:pPr>
              <a:buFont typeface="Wingdings" panose="05000000000000000000" pitchFamily="2" charset="2"/>
              <a:buChar char="q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3429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F5E091-965A-466F-8606-467FBA2C4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Juan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3F5236-DE3F-4418-899F-CEE69A9ED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buFont typeface="+mj-lt"/>
              <a:buAutoNum type="arabicPeriod" startAt="44"/>
            </a:pPr>
            <a:r>
              <a:rPr lang="es-ES" sz="4000" b="1" i="1" u="sng" dirty="0"/>
              <a:t>Vosotros sois de vuestro padre el diablo, y los deseos de vuestro padre queréis hacer</a:t>
            </a:r>
            <a:r>
              <a:rPr lang="es-ES" sz="4000" dirty="0"/>
              <a:t>. El ha sido homicida desde el principio, y no ha permanecido en la verdad, porque no hay verdad en él. Cuando habla mentira, de suyo habla; porque es mentiroso, y </a:t>
            </a:r>
            <a:r>
              <a:rPr lang="es-ES" sz="4000" b="1" i="1" u="sng" dirty="0"/>
              <a:t>padre de mentira</a:t>
            </a:r>
            <a:r>
              <a:rPr lang="es-ES" sz="4000" dirty="0"/>
              <a:t>.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4E9927-753F-4B4E-A0A5-3E540B4D4C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CO" dirty="0"/>
              <a:t>8:44</a:t>
            </a:r>
          </a:p>
        </p:txBody>
      </p:sp>
    </p:spTree>
    <p:extLst>
      <p:ext uri="{BB962C8B-B14F-4D97-AF65-F5344CB8AC3E}">
        <p14:creationId xmlns:p14="http://schemas.microsoft.com/office/powerpoint/2010/main" val="7175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efinición de evangelización - Qué es, Significado y Concepto">
            <a:extLst>
              <a:ext uri="{FF2B5EF4-FFF2-40B4-BE49-F238E27FC236}">
                <a16:creationId xmlns:a16="http://schemas.microsoft.com/office/drawing/2014/main" id="{DB824E31-EC7E-4BE0-B026-CEE711189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664" y="1522481"/>
            <a:ext cx="2842727" cy="174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DD2D473-9319-4F3B-A792-4DAF6D40F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1" y="1052641"/>
            <a:ext cx="2058511" cy="268085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299D5B1-613B-4277-9CC2-69126B8F0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9344" y="1004008"/>
            <a:ext cx="2260455" cy="277811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4B74991-DD3B-4C76-BAFD-C2F170AC557D}"/>
              </a:ext>
            </a:extLst>
          </p:cNvPr>
          <p:cNvSpPr txBox="1"/>
          <p:nvPr/>
        </p:nvSpPr>
        <p:spPr>
          <a:xfrm>
            <a:off x="160344" y="3733492"/>
            <a:ext cx="2454313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rtl="0"/>
            <a:r>
              <a:rPr lang="es-ES" sz="1600" b="1" u="none" strike="noStrike" dirty="0">
                <a:solidFill>
                  <a:srgbClr val="C00000"/>
                </a:solidFill>
                <a:latin typeface="Palatino Linotype" panose="02040502050505030304" pitchFamily="18" charset="0"/>
              </a:rPr>
              <a:t>Hechos 4:36-37 </a:t>
            </a:r>
            <a:r>
              <a:rPr lang="es-ES" sz="1600" b="1" i="1" u="none" strike="noStrike" baseline="30000" dirty="0">
                <a:solidFill>
                  <a:srgbClr val="C00000"/>
                </a:solidFill>
                <a:latin typeface="Palatino Linotype" panose="02040502050505030304" pitchFamily="18" charset="0"/>
              </a:rPr>
              <a:t>36</a:t>
            </a:r>
            <a:r>
              <a:rPr lang="es-ES" sz="1600" b="0" i="1" u="none" strike="noStrike" dirty="0">
                <a:solidFill>
                  <a:srgbClr val="000000"/>
                </a:solidFill>
                <a:latin typeface="Palatino Linotype" panose="02040502050505030304" pitchFamily="18" charset="0"/>
              </a:rPr>
              <a:t>Entonces José, a quien los apóstoles pusieron por sobrenombre Bernabé (que traducido es, Hijo de consolación), levita, natural de Chipre, </a:t>
            </a:r>
            <a:r>
              <a:rPr lang="es-ES" sz="1600" b="1" i="1" u="none" strike="noStrike" baseline="30000" dirty="0">
                <a:solidFill>
                  <a:srgbClr val="C00000"/>
                </a:solidFill>
                <a:latin typeface="Palatino Linotype" panose="02040502050505030304" pitchFamily="18" charset="0"/>
              </a:rPr>
              <a:t>37</a:t>
            </a:r>
            <a:r>
              <a:rPr lang="es-ES" sz="1600" b="0" i="1" u="none" strike="noStrike" dirty="0">
                <a:solidFill>
                  <a:srgbClr val="000000"/>
                </a:solidFill>
                <a:latin typeface="Palatino Linotype" panose="02040502050505030304" pitchFamily="18" charset="0"/>
              </a:rPr>
              <a:t>como tenía una heredad, la vendió y trajo el precio y lo puso a los pies de los apóstoles.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ACFA891-D53D-4ADD-87FF-2E22DBF2494B}"/>
              </a:ext>
            </a:extLst>
          </p:cNvPr>
          <p:cNvSpPr txBox="1"/>
          <p:nvPr/>
        </p:nvSpPr>
        <p:spPr>
          <a:xfrm>
            <a:off x="6529344" y="3733492"/>
            <a:ext cx="245431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>
              <a:defRPr sz="1600" b="1" u="none" strike="noStrike">
                <a:solidFill>
                  <a:srgbClr val="C00000"/>
                </a:solidFill>
                <a:latin typeface="Palatino Linotype" panose="02040502050505030304" pitchFamily="18" charset="0"/>
              </a:defRPr>
            </a:lvl1pPr>
          </a:lstStyle>
          <a:p>
            <a:r>
              <a:rPr lang="es-ES" dirty="0"/>
              <a:t>Hechos 5:3 </a:t>
            </a:r>
            <a:r>
              <a:rPr lang="es-ES" b="0" i="1" dirty="0">
                <a:solidFill>
                  <a:schemeClr val="tx1"/>
                </a:solidFill>
              </a:rPr>
              <a:t>Y dijo Pedro: Ananías, ¿por qué llenó Satanás tu corazón para que mintieses al Espíritu Santo, y sustrajeses del precio de la heredad?</a:t>
            </a:r>
            <a:endParaRPr lang="es-CO" b="0" i="1" dirty="0">
              <a:solidFill>
                <a:schemeClr val="tx1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D5683C2-440C-4243-9B4C-BA0B622B75CB}"/>
              </a:ext>
            </a:extLst>
          </p:cNvPr>
          <p:cNvSpPr txBox="1"/>
          <p:nvPr/>
        </p:nvSpPr>
        <p:spPr>
          <a:xfrm>
            <a:off x="3049663" y="3738157"/>
            <a:ext cx="284272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Hechos 4:34-35 </a:t>
            </a:r>
            <a:r>
              <a:rPr lang="es-ES" b="1" i="1" baseline="30000" dirty="0">
                <a:solidFill>
                  <a:srgbClr val="C00000"/>
                </a:solidFill>
                <a:latin typeface="Palatino Linotype" panose="02040502050505030304" pitchFamily="18" charset="0"/>
              </a:rPr>
              <a:t>34</a:t>
            </a:r>
            <a:r>
              <a:rPr lang="es-ES" i="1" dirty="0">
                <a:latin typeface="Palatino Linotype" panose="02040502050505030304" pitchFamily="18" charset="0"/>
              </a:rPr>
              <a:t>Así que no había entre ellos ningún necesitado; porque todos los que poseían heredades o casas, las vendían, y traían el precio de lo vendido, </a:t>
            </a:r>
            <a:r>
              <a:rPr lang="es-ES" b="1" i="1" baseline="30000" dirty="0">
                <a:solidFill>
                  <a:srgbClr val="C00000"/>
                </a:solidFill>
                <a:latin typeface="Palatino Linotype" panose="02040502050505030304" pitchFamily="18" charset="0"/>
              </a:rPr>
              <a:t>35</a:t>
            </a:r>
            <a:r>
              <a:rPr lang="es-ES" i="1" dirty="0">
                <a:latin typeface="Palatino Linotype" panose="02040502050505030304" pitchFamily="18" charset="0"/>
              </a:rPr>
              <a:t>y lo ponían a los pies de los apóstoles; y se repartía a cada uno según su necesidad.</a:t>
            </a:r>
            <a:endParaRPr lang="es-CO" i="1" dirty="0">
              <a:latin typeface="Palatino Linotype" panose="0204050205050503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DF8F089-9313-43C9-8D7B-A19A21B899D2}"/>
              </a:ext>
            </a:extLst>
          </p:cNvPr>
          <p:cNvSpPr txBox="1"/>
          <p:nvPr/>
        </p:nvSpPr>
        <p:spPr>
          <a:xfrm>
            <a:off x="160344" y="130629"/>
            <a:ext cx="8823313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4000" b="1" spc="600" dirty="0">
                <a:latin typeface="Palatino Linotype" panose="02040502050505030304" pitchFamily="18" charset="0"/>
              </a:rPr>
              <a:t>LA MENTIRA EN ACCIÓN</a:t>
            </a:r>
          </a:p>
        </p:txBody>
      </p:sp>
    </p:spTree>
    <p:extLst>
      <p:ext uri="{BB962C8B-B14F-4D97-AF65-F5344CB8AC3E}">
        <p14:creationId xmlns:p14="http://schemas.microsoft.com/office/powerpoint/2010/main" val="3296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5FBE44-5845-437A-824B-4337568E5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Génesis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37EB2B-E54F-4CC2-BC26-DA3D6B401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s-ES" sz="5400" dirty="0"/>
              <a:t>Pero la serpiente era astuta, más que todos los animales del campo que Jehová Dios había hecho; la cual dijo a la mujer: </a:t>
            </a:r>
            <a:r>
              <a:rPr lang="es-ES" sz="5400" b="1" i="1" u="sng" dirty="0"/>
              <a:t>¿Conque Dios os ha dicho: No comáis de todo árbol del huerto?</a:t>
            </a:r>
            <a:endParaRPr lang="es-CO" sz="5400" b="1" i="1" u="sng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8EFC692-4C0F-47DA-A67D-3C7617E25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CO" dirty="0"/>
              <a:t>3:1</a:t>
            </a:r>
          </a:p>
        </p:txBody>
      </p:sp>
    </p:spTree>
    <p:extLst>
      <p:ext uri="{BB962C8B-B14F-4D97-AF65-F5344CB8AC3E}">
        <p14:creationId xmlns:p14="http://schemas.microsoft.com/office/powerpoint/2010/main" val="41219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5C8EDF-429B-4F11-9B04-CD3D89756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Josué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951BDA-58EA-4DA9-8530-F93E3790C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s-ES" dirty="0"/>
              <a:t>Pero los hijos de Israel cometieron una prevaricación en cuanto al anatema; porque </a:t>
            </a:r>
            <a:r>
              <a:rPr lang="es-ES" dirty="0" err="1"/>
              <a:t>Acán</a:t>
            </a:r>
            <a:r>
              <a:rPr lang="es-ES" dirty="0"/>
              <a:t> hijo de </a:t>
            </a:r>
            <a:r>
              <a:rPr lang="es-ES" dirty="0" err="1"/>
              <a:t>Carmi</a:t>
            </a:r>
            <a:r>
              <a:rPr lang="es-ES" dirty="0"/>
              <a:t>, hijo de Zabdi, hijo de </a:t>
            </a:r>
            <a:r>
              <a:rPr lang="es-ES" dirty="0" err="1"/>
              <a:t>Zera</a:t>
            </a:r>
            <a:r>
              <a:rPr lang="es-ES" dirty="0"/>
              <a:t>, de la tribu de Judá, tomó del anatema; y la ira de Jehová se encendió contra los hijos de Israel. </a:t>
            </a:r>
          </a:p>
          <a:p>
            <a:pPr>
              <a:lnSpc>
                <a:spcPct val="120000"/>
              </a:lnSpc>
              <a:buFont typeface="+mj-lt"/>
              <a:buAutoNum type="arabicPeriod" startAt="11"/>
            </a:pPr>
            <a:r>
              <a:rPr lang="es-ES" dirty="0"/>
              <a:t>Israel ha pecado, y aun han quebrantado mi pacto que yo les mandé; y también han tomado del anatema, y hasta han hurtado, han mentido, y aun lo han guardado entre sus enseres.</a:t>
            </a:r>
          </a:p>
          <a:p>
            <a:pPr>
              <a:lnSpc>
                <a:spcPct val="120000"/>
              </a:lnSpc>
              <a:buFont typeface="+mj-lt"/>
              <a:buAutoNum type="arabicPeriod" startAt="21"/>
            </a:pPr>
            <a:r>
              <a:rPr lang="es-ES" dirty="0"/>
              <a:t>Pues vi entre los despojos un manto babilónico muy bueno, y doscientos siclos de plata, y un lingote de oro de peso de cincuenta siclos, </a:t>
            </a:r>
            <a:r>
              <a:rPr lang="es-ES" b="1" i="1" u="sng" dirty="0">
                <a:highlight>
                  <a:srgbClr val="FFFF00"/>
                </a:highlight>
              </a:rPr>
              <a:t>lo cual codicié y tomé</a:t>
            </a:r>
            <a:r>
              <a:rPr lang="es-ES" dirty="0"/>
              <a:t>; y he aquí que está escondido bajo tierra en medio de mi tienda, y el dinero debajo de ello.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151F4E-5012-4631-A730-96C9E8305E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CO" dirty="0"/>
              <a:t>7:1, 11, 21</a:t>
            </a:r>
          </a:p>
        </p:txBody>
      </p:sp>
    </p:spTree>
    <p:extLst>
      <p:ext uri="{BB962C8B-B14F-4D97-AF65-F5344CB8AC3E}">
        <p14:creationId xmlns:p14="http://schemas.microsoft.com/office/powerpoint/2010/main" val="97279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105F47-2396-4B68-B1EC-B0491D413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6000" dirty="0"/>
              <a:t>“Ananías, ¿por qué ha llenado Satanás tu corazón?”</a:t>
            </a:r>
            <a:endParaRPr lang="es-CO" sz="6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BBFE10-FCC6-4A61-95C2-4C77918C9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s-ES" b="1" dirty="0">
                <a:solidFill>
                  <a:srgbClr val="C00000"/>
                </a:solidFill>
              </a:rPr>
              <a:t>Lucas 22:31-32 </a:t>
            </a:r>
            <a:r>
              <a:rPr lang="es-ES" b="1" baseline="30000" dirty="0">
                <a:solidFill>
                  <a:srgbClr val="C00000"/>
                </a:solidFill>
              </a:rPr>
              <a:t>31</a:t>
            </a:r>
            <a:r>
              <a:rPr lang="es-ES" dirty="0"/>
              <a:t>Dijo también el Señor: Simón, Simón, </a:t>
            </a:r>
            <a:r>
              <a:rPr lang="es-ES" b="1" i="1" u="sng" dirty="0"/>
              <a:t>he aquí Satanás os ha pedido para zarandearos como a trigo</a:t>
            </a:r>
            <a:r>
              <a:rPr lang="es-ES" dirty="0"/>
              <a:t>; </a:t>
            </a:r>
            <a:r>
              <a:rPr lang="es-ES" b="1" baseline="30000" dirty="0">
                <a:solidFill>
                  <a:srgbClr val="C00000"/>
                </a:solidFill>
              </a:rPr>
              <a:t>32</a:t>
            </a:r>
            <a:r>
              <a:rPr lang="es-ES" dirty="0"/>
              <a:t>pero yo he rogado por ti, que tu fe no falte; y tú, una vez vuelto, confirma a tus hermanos.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s-ES" b="1" dirty="0">
                <a:solidFill>
                  <a:srgbClr val="C00000"/>
                </a:solidFill>
              </a:rPr>
              <a:t>Lucas 22:3 </a:t>
            </a:r>
            <a:r>
              <a:rPr lang="es-ES" dirty="0"/>
              <a:t>Y </a:t>
            </a:r>
            <a:r>
              <a:rPr lang="es-ES" b="1" i="1" u="sng" dirty="0"/>
              <a:t>entró Satanás en Judas</a:t>
            </a:r>
            <a:r>
              <a:rPr lang="es-ES" dirty="0"/>
              <a:t>, por sobrenombre Iscariote, el cual era uno del número de los doce;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s-ES" b="1" dirty="0">
                <a:solidFill>
                  <a:srgbClr val="C00000"/>
                </a:solidFill>
              </a:rPr>
              <a:t>1 Pedro 5:8-9</a:t>
            </a:r>
            <a:r>
              <a:rPr lang="es-ES" dirty="0"/>
              <a:t> </a:t>
            </a:r>
            <a:r>
              <a:rPr lang="es-ES" b="1" baseline="30000" dirty="0">
                <a:solidFill>
                  <a:srgbClr val="C00000"/>
                </a:solidFill>
              </a:rPr>
              <a:t>8</a:t>
            </a:r>
            <a:r>
              <a:rPr lang="es-ES" dirty="0"/>
              <a:t>Sed sobrios, y velad; </a:t>
            </a:r>
            <a:r>
              <a:rPr lang="es-ES" b="1" i="1" u="sng" dirty="0"/>
              <a:t>porque vuestro adversario el diablo, como león rugiente, anda alrededor buscando a quien devorar</a:t>
            </a:r>
            <a:r>
              <a:rPr lang="es-ES" dirty="0"/>
              <a:t>; </a:t>
            </a:r>
            <a:r>
              <a:rPr lang="es-ES" b="1" baseline="30000" dirty="0">
                <a:solidFill>
                  <a:srgbClr val="C00000"/>
                </a:solidFill>
              </a:rPr>
              <a:t>9</a:t>
            </a:r>
            <a:r>
              <a:rPr lang="es-ES" dirty="0"/>
              <a:t>al cual resistid firmes en la fe, sabiendo que los mismos padecimientos se van cumpliendo en vuestros hermanos en todo el mundo.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9562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105F47-2396-4B68-B1EC-B0491D413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6000" dirty="0"/>
              <a:t>“(¿Qué hizo que)] mintieses al Espíritu Santo?”</a:t>
            </a:r>
            <a:endParaRPr lang="es-CO" sz="6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BBFE10-FCC6-4A61-95C2-4C77918C9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s-ES" sz="4400" b="1" dirty="0">
                <a:solidFill>
                  <a:srgbClr val="C00000"/>
                </a:solidFill>
              </a:rPr>
              <a:t>Hechos 5:4 </a:t>
            </a:r>
            <a:r>
              <a:rPr lang="es-ES" sz="4400" dirty="0"/>
              <a:t>Reteniéndola, ¿no se te quedaba a ti? y vendida, ¿no estaba en tu poder? ¿Por qué pusiste esto en tu corazón? </a:t>
            </a:r>
            <a:r>
              <a:rPr lang="es-ES" sz="4400" b="1" i="1" u="sng" dirty="0"/>
              <a:t>No has mentido a los hombres, sino a Dios.</a:t>
            </a:r>
            <a:endParaRPr lang="es-CO" sz="4400" b="1" i="1" u="sng" dirty="0"/>
          </a:p>
        </p:txBody>
      </p:sp>
    </p:spTree>
    <p:extLst>
      <p:ext uri="{BB962C8B-B14F-4D97-AF65-F5344CB8AC3E}">
        <p14:creationId xmlns:p14="http://schemas.microsoft.com/office/powerpoint/2010/main" val="2565083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085D93-F5FD-4F09-A684-933BC94B1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5400" dirty="0"/>
              <a:t>“(¿Qué hizo que) sustrajeras para ti parte del precio del terreno?”</a:t>
            </a:r>
            <a:endParaRPr lang="es-CO" sz="5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15F5C9-E9BC-43CE-B1D4-E3997EFB3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s-ES" sz="4400" b="1" dirty="0">
                <a:solidFill>
                  <a:srgbClr val="C00000"/>
                </a:solidFill>
              </a:rPr>
              <a:t>2 Corintios 9:7 </a:t>
            </a:r>
            <a:r>
              <a:rPr lang="es-ES" sz="4400" dirty="0"/>
              <a:t>Cada uno dé como propuso en su corazón: no con tristeza, ni por necesidad, porque Dios ama al dador alegre.</a:t>
            </a:r>
            <a:endParaRPr lang="es-CO" sz="4400" dirty="0"/>
          </a:p>
        </p:txBody>
      </p:sp>
    </p:spTree>
    <p:extLst>
      <p:ext uri="{BB962C8B-B14F-4D97-AF65-F5344CB8AC3E}">
        <p14:creationId xmlns:p14="http://schemas.microsoft.com/office/powerpoint/2010/main" val="151686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7A59C1-358A-4476-AE0F-D509134D4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Mateo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945796-B8C6-41AE-AA58-31F24F331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 startAt="12"/>
            </a:pPr>
            <a:r>
              <a:rPr lang="es-ES" sz="6000" dirty="0"/>
              <a:t>Y le dijo: Amigo, ¿cómo entraste aquí, sin estar vestido de boda? </a:t>
            </a:r>
            <a:r>
              <a:rPr lang="es-ES" sz="6000" b="1" i="1" u="sng" dirty="0"/>
              <a:t>Mas él enmudeció</a:t>
            </a:r>
            <a:r>
              <a:rPr lang="es-ES" sz="6000" dirty="0"/>
              <a:t>.</a:t>
            </a:r>
            <a:endParaRPr lang="es-CO" sz="60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258FAC-0954-4D30-8C30-CEC5D6A4AE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CO" dirty="0"/>
              <a:t>22:12</a:t>
            </a:r>
          </a:p>
        </p:txBody>
      </p:sp>
    </p:spTree>
    <p:extLst>
      <p:ext uri="{BB962C8B-B14F-4D97-AF65-F5344CB8AC3E}">
        <p14:creationId xmlns:p14="http://schemas.microsoft.com/office/powerpoint/2010/main" val="37679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085D93-F5FD-4F09-A684-933BC94B1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5400" dirty="0"/>
              <a:t>“¿Por qué pusiste esto en tu corazón?”</a:t>
            </a:r>
            <a:endParaRPr lang="es-CO" sz="5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15F5C9-E9BC-43CE-B1D4-E3997EFB3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s-ES" sz="4400" b="1" dirty="0">
                <a:solidFill>
                  <a:srgbClr val="C00000"/>
                </a:solidFill>
              </a:rPr>
              <a:t>Proverbios 15:3 </a:t>
            </a:r>
            <a:r>
              <a:rPr lang="es-ES" sz="4400" dirty="0"/>
              <a:t>Los ojos de Jehová están en todo lugar, Mirando a los malos y a los buenos.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s-ES" sz="4400" b="1" dirty="0">
                <a:solidFill>
                  <a:srgbClr val="C00000"/>
                </a:solidFill>
              </a:rPr>
              <a:t>Proverbios 4:23 </a:t>
            </a:r>
            <a:r>
              <a:rPr lang="es-ES" sz="4400" dirty="0"/>
              <a:t>Sobre toda cosa guardada, guarda tu corazón; Porque de él mana la vida.</a:t>
            </a:r>
            <a:endParaRPr lang="es-CO" sz="4400" dirty="0"/>
          </a:p>
        </p:txBody>
      </p:sp>
    </p:spTree>
    <p:extLst>
      <p:ext uri="{BB962C8B-B14F-4D97-AF65-F5344CB8AC3E}">
        <p14:creationId xmlns:p14="http://schemas.microsoft.com/office/powerpoint/2010/main" val="1432160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3D1DA5-83A4-49E9-B6C0-BCF993EEF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9600" dirty="0"/>
              <a:t>1 Samuel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2EC57A-F4C9-4333-8B4E-51177D555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buFont typeface="+mj-lt"/>
              <a:buAutoNum type="arabicPeriod" startAt="7"/>
            </a:pPr>
            <a:r>
              <a:rPr lang="es-ES" sz="4400" dirty="0"/>
              <a:t>Y Jehová respondió a Samuel: No mires a su parecer, ni a lo grande de su estatura, porque yo lo desecho; </a:t>
            </a:r>
            <a:r>
              <a:rPr lang="es-ES" sz="4400" b="1" i="1" u="sng" dirty="0"/>
              <a:t>porque Jehová no mira lo que mira el hombre</a:t>
            </a:r>
            <a:r>
              <a:rPr lang="es-ES" sz="4400" dirty="0"/>
              <a:t>; </a:t>
            </a:r>
            <a:r>
              <a:rPr lang="es-ES" sz="4400" b="1" i="1" u="sng" dirty="0">
                <a:solidFill>
                  <a:srgbClr val="C00000"/>
                </a:solidFill>
              </a:rPr>
              <a:t>pues el hombre mira lo que está delante de sus ojos</a:t>
            </a:r>
            <a:r>
              <a:rPr lang="es-ES" sz="4400" dirty="0"/>
              <a:t>, </a:t>
            </a:r>
            <a:r>
              <a:rPr lang="es-ES" sz="4400" b="1" i="1" dirty="0">
                <a:highlight>
                  <a:srgbClr val="FFFF00"/>
                </a:highlight>
              </a:rPr>
              <a:t>pero Jehová mira el corazón</a:t>
            </a:r>
            <a:r>
              <a:rPr lang="es-ES" sz="4400" dirty="0"/>
              <a:t>.</a:t>
            </a:r>
            <a:endParaRPr lang="es-CO" sz="44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5EB641-1E03-487E-863F-2D4CCE56C0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CO" dirty="0"/>
              <a:t>16:7</a:t>
            </a:r>
          </a:p>
        </p:txBody>
      </p:sp>
    </p:spTree>
    <p:extLst>
      <p:ext uri="{BB962C8B-B14F-4D97-AF65-F5344CB8AC3E}">
        <p14:creationId xmlns:p14="http://schemas.microsoft.com/office/powerpoint/2010/main" val="88585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55A921-66AC-43B7-8F5E-72FB7E148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Conclusión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42A0BD-A302-43D0-BFD7-74538ACE3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Deje atrás la mentira, la murmuración. </a:t>
            </a:r>
          </a:p>
          <a:p>
            <a:r>
              <a:rPr lang="es-ES" dirty="0"/>
              <a:t>No pierda el ánimo por la persecución que pueda sufrir.</a:t>
            </a:r>
          </a:p>
          <a:p>
            <a:r>
              <a:rPr lang="es-ES" dirty="0"/>
              <a:t>La iglesia en el siglo I no permitió que estas situaciones definieran el rumbo de la obra.</a:t>
            </a:r>
          </a:p>
          <a:p>
            <a:r>
              <a:rPr lang="es-ES" dirty="0"/>
              <a:t>Había algo claro, la obra de Dios debía ser extendida, por lo tanto, no había tiempo para estas situaciones, era necesario cortarlas de raíz.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2985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iblia_Estudios2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blia_Estudios2" id="{AA28B7B0-F71C-468C-A345-1E0B7058BFB8}" vid="{BA3D41C8-4A6F-471B-A57D-E227005F1AF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Biblia_Estudios2</Template>
  <TotalTime>344</TotalTime>
  <Words>907</Words>
  <Application>Microsoft Office PowerPoint</Application>
  <PresentationFormat>Presentación en pantalla (4:3)</PresentationFormat>
  <Paragraphs>47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Aharoni</vt:lpstr>
      <vt:lpstr>Arial</vt:lpstr>
      <vt:lpstr>Calibri Light</vt:lpstr>
      <vt:lpstr>Palatino Linotype</vt:lpstr>
      <vt:lpstr>La Siesta</vt:lpstr>
      <vt:lpstr>Calibri</vt:lpstr>
      <vt:lpstr>Wingdings</vt:lpstr>
      <vt:lpstr>Biblia_Estudios2</vt:lpstr>
      <vt:lpstr>Presentación de PowerPoint</vt:lpstr>
      <vt:lpstr>Otra situación más</vt:lpstr>
      <vt:lpstr>Juan</vt:lpstr>
      <vt:lpstr>Presentación de PowerPoint</vt:lpstr>
      <vt:lpstr>Génesis</vt:lpstr>
      <vt:lpstr>Josué</vt:lpstr>
      <vt:lpstr>“Ananías, ¿por qué ha llenado Satanás tu corazón?”</vt:lpstr>
      <vt:lpstr>“(¿Qué hizo que)] mintieses al Espíritu Santo?”</vt:lpstr>
      <vt:lpstr>“(¿Qué hizo que) sustrajeras para ti parte del precio del terreno?”</vt:lpstr>
      <vt:lpstr>Mateo</vt:lpstr>
      <vt:lpstr>“¿Por qué pusiste esto en tu corazón?”</vt:lpstr>
      <vt:lpstr>1 Samuel</vt:lpstr>
      <vt:lpstr>Conclusión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Munoz, Luis T</dc:creator>
  <cp:lastModifiedBy>Munoz, Luis T</cp:lastModifiedBy>
  <cp:revision>40</cp:revision>
  <dcterms:created xsi:type="dcterms:W3CDTF">2022-02-26T17:24:05Z</dcterms:created>
  <dcterms:modified xsi:type="dcterms:W3CDTF">2022-03-13T12:12:26Z</dcterms:modified>
</cp:coreProperties>
</file>