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1" r:id="rId1"/>
  </p:sldMasterIdLst>
  <p:notesMasterIdLst>
    <p:notesMasterId r:id="rId25"/>
  </p:notesMasterIdLst>
  <p:sldIdLst>
    <p:sldId id="333" r:id="rId2"/>
    <p:sldId id="334" r:id="rId3"/>
    <p:sldId id="335" r:id="rId4"/>
    <p:sldId id="336" r:id="rId5"/>
    <p:sldId id="337" r:id="rId6"/>
    <p:sldId id="338" r:id="rId7"/>
    <p:sldId id="339" r:id="rId8"/>
    <p:sldId id="340" r:id="rId9"/>
    <p:sldId id="341" r:id="rId10"/>
    <p:sldId id="342" r:id="rId11"/>
    <p:sldId id="343" r:id="rId12"/>
    <p:sldId id="344" r:id="rId13"/>
    <p:sldId id="345" r:id="rId14"/>
    <p:sldId id="346" r:id="rId15"/>
    <p:sldId id="347" r:id="rId16"/>
    <p:sldId id="348" r:id="rId17"/>
    <p:sldId id="349" r:id="rId18"/>
    <p:sldId id="350" r:id="rId19"/>
    <p:sldId id="351" r:id="rId20"/>
    <p:sldId id="352" r:id="rId21"/>
    <p:sldId id="353" r:id="rId22"/>
    <p:sldId id="256" r:id="rId23"/>
    <p:sldId id="354" r:id="rId24"/>
  </p:sldIdLst>
  <p:sldSz cx="9144000" cy="6858000" type="screen4x3"/>
  <p:notesSz cx="6858000" cy="9144000"/>
  <p:embeddedFontLst>
    <p:embeddedFont>
      <p:font typeface="Arial Narrow" panose="020B0606020202030204" pitchFamily="34" charset="0"/>
      <p:regular r:id="rId26"/>
      <p:bold r:id="rId27"/>
      <p:italic r:id="rId28"/>
      <p:boldItalic r:id="rId29"/>
    </p:embeddedFont>
    <p:embeddedFont>
      <p:font typeface="Avallon" pitchFamily="2" charset="0"/>
      <p:regular r:id="rId30"/>
    </p:embeddedFont>
    <p:embeddedFont>
      <p:font typeface="Avallon Alt" pitchFamily="2" charset="0"/>
      <p:regular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Freehand575 BT" panose="03080702030306060204" pitchFamily="66" charset="0"/>
      <p:regular r:id="rId36"/>
    </p:embeddedFont>
    <p:embeddedFont>
      <p:font typeface="Weidemann" panose="02000503060000020004" pitchFamily="2" charset="0"/>
      <p:regular r:id="rId37"/>
    </p:embeddedFont>
    <p:embeddedFont>
      <p:font typeface="WeidemannItcSCTEEMed" pitchFamily="2" charset="0"/>
      <p:regular r:id="rId38"/>
    </p:embeddedFont>
    <p:embeddedFont>
      <p:font typeface="WeidemannItcTEEMed" pitchFamily="2" charset="0"/>
      <p:regular r:id="rId39"/>
      <p:italic r:id="rId4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E1"/>
    <a:srgbClr val="7121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02" autoAdjust="0"/>
    <p:restoredTop sz="85660" autoAdjust="0"/>
  </p:normalViewPr>
  <p:slideViewPr>
    <p:cSldViewPr snapToGrid="0">
      <p:cViewPr varScale="1">
        <p:scale>
          <a:sx n="138" d="100"/>
          <a:sy n="138" d="100"/>
        </p:scale>
        <p:origin x="2336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font" Target="fonts/font14.fntdata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font" Target="fonts/font1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F3CA1B-C771-4178-8595-9E01AB21B4CE}" type="datetimeFigureOut">
              <a:rPr lang="es-CO" smtClean="0"/>
              <a:t>7/07/2021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4F3890-3290-477F-9936-EAAB41A7CDC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36755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3712982"/>
      </p:ext>
    </p:extLst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l">
              <a:defRPr sz="6000" b="1">
                <a:ln w="57150">
                  <a:solidFill>
                    <a:schemeClr val="tx1"/>
                  </a:solidFill>
                </a:ln>
                <a:effectLst>
                  <a:glow rad="63500">
                    <a:schemeClr val="bg1"/>
                  </a:glow>
                </a:effectLst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3602038"/>
            <a:ext cx="7772400" cy="1655762"/>
          </a:xfrm>
        </p:spPr>
        <p:txBody>
          <a:bodyPr/>
          <a:lstStyle>
            <a:lvl1pPr marL="0" indent="0" algn="l">
              <a:buNone/>
              <a:defRPr sz="2400" b="1">
                <a:ln w="12700"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glow rad="63500">
                    <a:schemeClr val="tx1"/>
                  </a:glo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B7E12-5D82-41FF-B550-B15D058992A6}" type="datetimeFigureOut">
              <a:rPr lang="es-CO" smtClean="0"/>
              <a:t>7/07/2021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00018-3D00-4238-9FE9-4244C1A8602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69551382"/>
      </p:ext>
    </p:extLst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a_subti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AE8445AF-5523-4D2A-B363-6BE215514B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7191" y="0"/>
            <a:ext cx="8159665" cy="6858000"/>
          </a:xfrm>
          <a:custGeom>
            <a:avLst/>
            <a:gdLst>
              <a:gd name="connsiteX0" fmla="*/ 0 w 8159665"/>
              <a:gd name="connsiteY0" fmla="*/ 0 h 6858000"/>
              <a:gd name="connsiteX1" fmla="*/ 8159665 w 8159665"/>
              <a:gd name="connsiteY1" fmla="*/ 0 h 6858000"/>
              <a:gd name="connsiteX2" fmla="*/ 8159665 w 8159665"/>
              <a:gd name="connsiteY2" fmla="*/ 6858000 h 6858000"/>
              <a:gd name="connsiteX3" fmla="*/ 0 w 8159665"/>
              <a:gd name="connsiteY3" fmla="*/ 6858000 h 6858000"/>
              <a:gd name="connsiteX4" fmla="*/ 0 w 8159665"/>
              <a:gd name="connsiteY4" fmla="*/ 0 h 6858000"/>
              <a:gd name="connsiteX0" fmla="*/ 5066482 w 8159665"/>
              <a:gd name="connsiteY0" fmla="*/ 0 h 6858000"/>
              <a:gd name="connsiteX1" fmla="*/ 8159665 w 8159665"/>
              <a:gd name="connsiteY1" fmla="*/ 0 h 6858000"/>
              <a:gd name="connsiteX2" fmla="*/ 8159665 w 8159665"/>
              <a:gd name="connsiteY2" fmla="*/ 6858000 h 6858000"/>
              <a:gd name="connsiteX3" fmla="*/ 0 w 8159665"/>
              <a:gd name="connsiteY3" fmla="*/ 6858000 h 6858000"/>
              <a:gd name="connsiteX4" fmla="*/ 5066482 w 815966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59665" h="6858000">
                <a:moveTo>
                  <a:pt x="5066482" y="0"/>
                </a:moveTo>
                <a:lnTo>
                  <a:pt x="8159665" y="0"/>
                </a:lnTo>
                <a:lnTo>
                  <a:pt x="8159665" y="6858000"/>
                </a:lnTo>
                <a:lnTo>
                  <a:pt x="0" y="6858000"/>
                </a:lnTo>
                <a:lnTo>
                  <a:pt x="5066482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effectLst>
            <a:outerShdw dist="88900" dir="12000000" algn="r" rotWithShape="0">
              <a:schemeClr val="accent6">
                <a:lumMod val="75000"/>
              </a:schemeClr>
            </a:outerShdw>
          </a:effectLst>
        </p:spPr>
        <p:txBody>
          <a:bodyPr anchor="ctr"/>
          <a:lstStyle>
            <a:lvl1pPr algn="ctr">
              <a:defRPr/>
            </a:lvl1pPr>
          </a:lstStyle>
          <a:p>
            <a:r>
              <a:rPr lang="es-ES"/>
              <a:t>Haga clic en el icono para agregar una imagen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85534372"/>
      </p:ext>
    </p:extLst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apositiva_subti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AE8445AF-5523-4D2A-B363-6BE215514B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7191" y="0"/>
            <a:ext cx="8159665" cy="6858000"/>
          </a:xfrm>
          <a:custGeom>
            <a:avLst/>
            <a:gdLst>
              <a:gd name="connsiteX0" fmla="*/ 0 w 8159665"/>
              <a:gd name="connsiteY0" fmla="*/ 0 h 6858000"/>
              <a:gd name="connsiteX1" fmla="*/ 8159665 w 8159665"/>
              <a:gd name="connsiteY1" fmla="*/ 0 h 6858000"/>
              <a:gd name="connsiteX2" fmla="*/ 8159665 w 8159665"/>
              <a:gd name="connsiteY2" fmla="*/ 6858000 h 6858000"/>
              <a:gd name="connsiteX3" fmla="*/ 0 w 8159665"/>
              <a:gd name="connsiteY3" fmla="*/ 6858000 h 6858000"/>
              <a:gd name="connsiteX4" fmla="*/ 0 w 8159665"/>
              <a:gd name="connsiteY4" fmla="*/ 0 h 6858000"/>
              <a:gd name="connsiteX0" fmla="*/ 0 w 8159665"/>
              <a:gd name="connsiteY0" fmla="*/ 0 h 6858000"/>
              <a:gd name="connsiteX1" fmla="*/ 8159665 w 8159665"/>
              <a:gd name="connsiteY1" fmla="*/ 0 h 6858000"/>
              <a:gd name="connsiteX2" fmla="*/ 8159665 w 8159665"/>
              <a:gd name="connsiteY2" fmla="*/ 6858000 h 6858000"/>
              <a:gd name="connsiteX3" fmla="*/ 4874184 w 8159665"/>
              <a:gd name="connsiteY3" fmla="*/ 6854076 h 6858000"/>
              <a:gd name="connsiteX4" fmla="*/ 0 w 815966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59665" h="6858000">
                <a:moveTo>
                  <a:pt x="0" y="0"/>
                </a:moveTo>
                <a:lnTo>
                  <a:pt x="8159665" y="0"/>
                </a:lnTo>
                <a:lnTo>
                  <a:pt x="8159665" y="6858000"/>
                </a:lnTo>
                <a:lnTo>
                  <a:pt x="4874184" y="685407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effectLst>
            <a:outerShdw dist="88900" dir="10800000" algn="r" rotWithShape="0">
              <a:schemeClr val="accent6">
                <a:lumMod val="75000"/>
              </a:schemeClr>
            </a:outerShdw>
          </a:effectLst>
        </p:spPr>
        <p:txBody>
          <a:bodyPr anchor="ctr"/>
          <a:lstStyle>
            <a:lvl1pPr algn="ctr">
              <a:defRPr/>
            </a:lvl1pPr>
          </a:lstStyle>
          <a:p>
            <a:r>
              <a:rPr lang="es-ES"/>
              <a:t>Haga clic en el icono para agregar una imagen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96663207"/>
      </p:ext>
    </p:extLst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blia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1E9D6163-9764-480E-A4B7-712DF05190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076" b="17047"/>
          <a:stretch/>
        </p:blipFill>
        <p:spPr>
          <a:xfrm>
            <a:off x="6109757" y="4199611"/>
            <a:ext cx="3034243" cy="2103821"/>
          </a:xfrm>
          <a:prstGeom prst="rect">
            <a:avLst/>
          </a:prstGeom>
        </p:spPr>
      </p:pic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110893C6-E9D1-4877-8269-ED10F3604F9E}"/>
              </a:ext>
            </a:extLst>
          </p:cNvPr>
          <p:cNvSpPr/>
          <p:nvPr/>
        </p:nvSpPr>
        <p:spPr>
          <a:xfrm>
            <a:off x="31395" y="31396"/>
            <a:ext cx="9072000" cy="1091001"/>
          </a:xfrm>
          <a:prstGeom prst="roundRect">
            <a:avLst>
              <a:gd name="adj" fmla="val 5156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1" t="-136435" r="28" b="-13643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4BAEB0A6-FBF5-450C-8870-4C21983D7BCD}"/>
              </a:ext>
            </a:extLst>
          </p:cNvPr>
          <p:cNvSpPr/>
          <p:nvPr/>
        </p:nvSpPr>
        <p:spPr>
          <a:xfrm>
            <a:off x="266864" y="506262"/>
            <a:ext cx="5074331" cy="1228357"/>
          </a:xfrm>
          <a:prstGeom prst="roundRect">
            <a:avLst>
              <a:gd name="adj" fmla="val 4526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04B8E2D6-26B8-4894-86E5-1D198D0A5D4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0039" y="542244"/>
            <a:ext cx="4980138" cy="544839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66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s-ES" dirty="0"/>
              <a:t>Libro</a:t>
            </a:r>
            <a:endParaRPr lang="es-CO" dirty="0"/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5BE18AAF-EB58-4A6F-BD4A-A0E934F4ECB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9413" y="1087438"/>
            <a:ext cx="4980138" cy="627062"/>
          </a:xfrm>
        </p:spPr>
        <p:txBody>
          <a:bodyPr anchor="ctr">
            <a:noAutofit/>
          </a:bodyPr>
          <a:lstStyle>
            <a:lvl1pPr marL="0" indent="0" algn="r">
              <a:buNone/>
              <a:defRPr sz="7200" b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s-CO" dirty="0"/>
              <a:t>Referencia</a:t>
            </a:r>
          </a:p>
        </p:txBody>
      </p:sp>
      <p:sp>
        <p:nvSpPr>
          <p:cNvPr id="16" name="Marcador de texto 15">
            <a:extLst>
              <a:ext uri="{FF2B5EF4-FFF2-40B4-BE49-F238E27FC236}">
                <a16:creationId xmlns:a16="http://schemas.microsoft.com/office/drawing/2014/main" id="{715A90D1-2BAD-4832-B3AC-02604EBCDA2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50826" y="1770063"/>
            <a:ext cx="8642350" cy="4419600"/>
          </a:xfrm>
        </p:spPr>
        <p:txBody>
          <a:bodyPr/>
          <a:lstStyle>
            <a:lvl1pPr marL="514350" indent="-514350">
              <a:buClr>
                <a:srgbClr val="C00000"/>
              </a:buClr>
              <a:buFont typeface="+mj-lt"/>
              <a:buAutoNum type="arabicPeriod"/>
              <a:defRPr b="1">
                <a:latin typeface="Weidemann" panose="02000503060000020004" pitchFamily="2" charset="0"/>
              </a:defRPr>
            </a:lvl1pPr>
            <a:lvl2pPr marL="914400" indent="-457200">
              <a:buClr>
                <a:srgbClr val="C00000"/>
              </a:buClr>
              <a:buFont typeface="+mj-lt"/>
              <a:buAutoNum type="arabicPeriod"/>
              <a:defRPr b="1">
                <a:latin typeface="Weidemann" panose="02000503060000020004" pitchFamily="2" charset="0"/>
              </a:defRPr>
            </a:lvl2pPr>
            <a:lvl3pPr marL="1371600" indent="-457200">
              <a:buClr>
                <a:srgbClr val="C00000"/>
              </a:buClr>
              <a:buFont typeface="+mj-lt"/>
              <a:buAutoNum type="arabicPeriod"/>
              <a:defRPr b="1">
                <a:latin typeface="Weidemann" panose="02000503060000020004" pitchFamily="2" charset="0"/>
              </a:defRPr>
            </a:lvl3pPr>
            <a:lvl4pPr marL="1714500" indent="-342900">
              <a:buClr>
                <a:srgbClr val="C00000"/>
              </a:buClr>
              <a:buFont typeface="+mj-lt"/>
              <a:buAutoNum type="arabicPeriod"/>
              <a:defRPr b="1">
                <a:latin typeface="Weidemann" panose="02000503060000020004" pitchFamily="2" charset="0"/>
              </a:defRPr>
            </a:lvl4pPr>
            <a:lvl5pPr marL="2171700" indent="-342900">
              <a:buClr>
                <a:srgbClr val="C00000"/>
              </a:buClr>
              <a:buFont typeface="+mj-lt"/>
              <a:buAutoNum type="arabicPeriod"/>
              <a:defRPr b="1">
                <a:latin typeface="Weidemann" panose="02000503060000020004" pitchFamily="2" charset="0"/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 dirty="0"/>
          </a:p>
        </p:txBody>
      </p:sp>
      <p:sp>
        <p:nvSpPr>
          <p:cNvPr id="18" name="Rectángulo: esquinas superiores redondeadas 17">
            <a:extLst>
              <a:ext uri="{FF2B5EF4-FFF2-40B4-BE49-F238E27FC236}">
                <a16:creationId xmlns:a16="http://schemas.microsoft.com/office/drawing/2014/main" id="{9E31C9A9-6251-4C7F-BF11-BA1621949C09}"/>
              </a:ext>
            </a:extLst>
          </p:cNvPr>
          <p:cNvSpPr/>
          <p:nvPr/>
        </p:nvSpPr>
        <p:spPr>
          <a:xfrm>
            <a:off x="0" y="6315757"/>
            <a:ext cx="9144000" cy="542244"/>
          </a:xfrm>
          <a:prstGeom prst="round2SameRect">
            <a:avLst>
              <a:gd name="adj1" fmla="val 0"/>
              <a:gd name="adj2" fmla="val 0"/>
            </a:avLst>
          </a:prstGeom>
          <a:blipFill>
            <a:blip r:embed="rId3"/>
            <a:stretch>
              <a:fillRect t="-328428" b="-328428"/>
            </a:stretch>
          </a:blip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sz="2000" b="1" dirty="0">
                <a:solidFill>
                  <a:schemeClr val="bg1">
                    <a:lumMod val="95000"/>
                  </a:schemeClr>
                </a:solidFill>
                <a:effectLst>
                  <a:glow rad="63500">
                    <a:schemeClr val="tx1"/>
                  </a:glow>
                </a:effectLst>
              </a:rPr>
              <a:t>www.creciendoenelevangelio.org</a:t>
            </a:r>
          </a:p>
        </p:txBody>
      </p:sp>
    </p:spTree>
    <p:extLst>
      <p:ext uri="{BB962C8B-B14F-4D97-AF65-F5344CB8AC3E}">
        <p14:creationId xmlns:p14="http://schemas.microsoft.com/office/powerpoint/2010/main" val="332744380"/>
      </p:ext>
    </p:extLst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blia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ABBD4B1-7D71-4CA6-A938-F99CD94A77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076" b="17047"/>
          <a:stretch/>
        </p:blipFill>
        <p:spPr>
          <a:xfrm>
            <a:off x="6109757" y="4195384"/>
            <a:ext cx="3034243" cy="2103821"/>
          </a:xfrm>
          <a:prstGeom prst="rect">
            <a:avLst/>
          </a:prstGeom>
        </p:spPr>
      </p:pic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110893C6-E9D1-4877-8269-ED10F3604F9E}"/>
              </a:ext>
            </a:extLst>
          </p:cNvPr>
          <p:cNvSpPr/>
          <p:nvPr/>
        </p:nvSpPr>
        <p:spPr>
          <a:xfrm>
            <a:off x="31395" y="31396"/>
            <a:ext cx="9072000" cy="1091001"/>
          </a:xfrm>
          <a:prstGeom prst="roundRect">
            <a:avLst>
              <a:gd name="adj" fmla="val 5156"/>
            </a:avLst>
          </a:prstGeom>
          <a:blipFill dpi="0" rotWithShape="1">
            <a:blip r:embed="rId3"/>
            <a:srcRect/>
            <a:stretch>
              <a:fillRect l="1" t="-136435" r="28" b="-13643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4BAEB0A6-FBF5-450C-8870-4C21983D7BCD}"/>
              </a:ext>
            </a:extLst>
          </p:cNvPr>
          <p:cNvSpPr/>
          <p:nvPr/>
        </p:nvSpPr>
        <p:spPr>
          <a:xfrm>
            <a:off x="266864" y="506262"/>
            <a:ext cx="5074331" cy="1228357"/>
          </a:xfrm>
          <a:prstGeom prst="roundRect">
            <a:avLst>
              <a:gd name="adj" fmla="val 4526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04B8E2D6-26B8-4894-86E5-1D198D0A5D4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0039" y="542244"/>
            <a:ext cx="4980138" cy="544839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66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s-ES" dirty="0"/>
              <a:t>Libro</a:t>
            </a:r>
            <a:endParaRPr lang="es-CO" dirty="0"/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5BE18AAF-EB58-4A6F-BD4A-A0E934F4ECB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9413" y="1087438"/>
            <a:ext cx="4980137" cy="627062"/>
          </a:xfrm>
        </p:spPr>
        <p:txBody>
          <a:bodyPr anchor="ctr">
            <a:noAutofit/>
          </a:bodyPr>
          <a:lstStyle>
            <a:lvl1pPr marL="0" indent="0" algn="r">
              <a:buNone/>
              <a:defRPr sz="7200" b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s-CO" dirty="0"/>
              <a:t>Referencia</a:t>
            </a:r>
          </a:p>
        </p:txBody>
      </p:sp>
      <p:sp>
        <p:nvSpPr>
          <p:cNvPr id="16" name="Marcador de texto 15">
            <a:extLst>
              <a:ext uri="{FF2B5EF4-FFF2-40B4-BE49-F238E27FC236}">
                <a16:creationId xmlns:a16="http://schemas.microsoft.com/office/drawing/2014/main" id="{715A90D1-2BAD-4832-B3AC-02604EBCDA2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50826" y="1770063"/>
            <a:ext cx="8642350" cy="4419600"/>
          </a:xfrm>
        </p:spPr>
        <p:txBody>
          <a:bodyPr/>
          <a:lstStyle>
            <a:lvl1pPr marL="514350" indent="-514350">
              <a:buClr>
                <a:srgbClr val="C00000"/>
              </a:buClr>
              <a:buFont typeface="+mj-lt"/>
              <a:buAutoNum type="arabicPeriod"/>
              <a:defRPr b="1">
                <a:latin typeface="Weidemann" panose="02000503060000020004" pitchFamily="2" charset="0"/>
              </a:defRPr>
            </a:lvl1pPr>
            <a:lvl2pPr marL="914400" indent="-457200">
              <a:buClr>
                <a:srgbClr val="C00000"/>
              </a:buClr>
              <a:buFont typeface="+mj-lt"/>
              <a:buAutoNum type="arabicPeriod"/>
              <a:defRPr b="1">
                <a:latin typeface="Weidemann" panose="02000503060000020004" pitchFamily="2" charset="0"/>
              </a:defRPr>
            </a:lvl2pPr>
            <a:lvl3pPr marL="1371600" indent="-457200">
              <a:buClr>
                <a:srgbClr val="C00000"/>
              </a:buClr>
              <a:buFont typeface="+mj-lt"/>
              <a:buAutoNum type="arabicPeriod"/>
              <a:defRPr b="1">
                <a:latin typeface="Weidemann" panose="02000503060000020004" pitchFamily="2" charset="0"/>
              </a:defRPr>
            </a:lvl3pPr>
            <a:lvl4pPr marL="1714500" indent="-342900">
              <a:buClr>
                <a:srgbClr val="C00000"/>
              </a:buClr>
              <a:buFont typeface="+mj-lt"/>
              <a:buAutoNum type="arabicPeriod"/>
              <a:defRPr b="1">
                <a:latin typeface="Weidemann" panose="02000503060000020004" pitchFamily="2" charset="0"/>
              </a:defRPr>
            </a:lvl4pPr>
            <a:lvl5pPr marL="2171700" indent="-342900">
              <a:buClr>
                <a:srgbClr val="C00000"/>
              </a:buClr>
              <a:buFont typeface="+mj-lt"/>
              <a:buAutoNum type="arabicPeriod"/>
              <a:defRPr b="1">
                <a:latin typeface="Weidemann" panose="02000503060000020004" pitchFamily="2" charset="0"/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 dirty="0"/>
          </a:p>
        </p:txBody>
      </p:sp>
      <p:sp>
        <p:nvSpPr>
          <p:cNvPr id="15" name="Rectángulo: esquinas superiores redondeadas 14">
            <a:extLst>
              <a:ext uri="{FF2B5EF4-FFF2-40B4-BE49-F238E27FC236}">
                <a16:creationId xmlns:a16="http://schemas.microsoft.com/office/drawing/2014/main" id="{ECD98CA2-EE54-4473-ABC5-2C5E1B615CF2}"/>
              </a:ext>
            </a:extLst>
          </p:cNvPr>
          <p:cNvSpPr/>
          <p:nvPr/>
        </p:nvSpPr>
        <p:spPr>
          <a:xfrm>
            <a:off x="0" y="6315757"/>
            <a:ext cx="9144000" cy="542244"/>
          </a:xfrm>
          <a:prstGeom prst="round2SameRect">
            <a:avLst>
              <a:gd name="adj1" fmla="val 0"/>
              <a:gd name="adj2" fmla="val 0"/>
            </a:avLst>
          </a:prstGeom>
          <a:blipFill>
            <a:blip r:embed="rId3"/>
            <a:stretch>
              <a:fillRect t="-328428" b="-328428"/>
            </a:stretch>
          </a:blip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sz="2000" b="1" dirty="0">
                <a:solidFill>
                  <a:schemeClr val="bg1">
                    <a:lumMod val="95000"/>
                  </a:schemeClr>
                </a:solidFill>
                <a:effectLst>
                  <a:glow rad="63500">
                    <a:schemeClr val="tx1"/>
                  </a:glow>
                </a:effectLst>
              </a:rPr>
              <a:t>www.creciendoenelevangelio.org</a:t>
            </a:r>
          </a:p>
        </p:txBody>
      </p:sp>
    </p:spTree>
    <p:extLst>
      <p:ext uri="{BB962C8B-B14F-4D97-AF65-F5344CB8AC3E}">
        <p14:creationId xmlns:p14="http://schemas.microsoft.com/office/powerpoint/2010/main" val="354308717"/>
      </p:ext>
    </p:extLst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iblia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ABBD4B1-7D71-4CA6-A938-F99CD94A77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076" b="17047"/>
          <a:stretch/>
        </p:blipFill>
        <p:spPr>
          <a:xfrm>
            <a:off x="6109757" y="4195384"/>
            <a:ext cx="3034243" cy="2103821"/>
          </a:xfrm>
          <a:prstGeom prst="rect">
            <a:avLst/>
          </a:prstGeom>
        </p:spPr>
      </p:pic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110893C6-E9D1-4877-8269-ED10F3604F9E}"/>
              </a:ext>
            </a:extLst>
          </p:cNvPr>
          <p:cNvSpPr/>
          <p:nvPr/>
        </p:nvSpPr>
        <p:spPr>
          <a:xfrm>
            <a:off x="31395" y="31396"/>
            <a:ext cx="9072000" cy="1091001"/>
          </a:xfrm>
          <a:prstGeom prst="roundRect">
            <a:avLst>
              <a:gd name="adj" fmla="val 5156"/>
            </a:avLst>
          </a:prstGeom>
          <a:blipFill dpi="0" rotWithShape="1">
            <a:blip r:embed="rId3"/>
            <a:srcRect/>
            <a:stretch>
              <a:fillRect l="1" t="-136435" r="28" b="-13643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4BAEB0A6-FBF5-450C-8870-4C21983D7BCD}"/>
              </a:ext>
            </a:extLst>
          </p:cNvPr>
          <p:cNvSpPr/>
          <p:nvPr/>
        </p:nvSpPr>
        <p:spPr>
          <a:xfrm>
            <a:off x="266864" y="506262"/>
            <a:ext cx="5074331" cy="1228357"/>
          </a:xfrm>
          <a:prstGeom prst="roundRect">
            <a:avLst>
              <a:gd name="adj" fmla="val 4526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04B8E2D6-26B8-4894-86E5-1D198D0A5D4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0039" y="542244"/>
            <a:ext cx="4980138" cy="544839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66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s-ES" dirty="0"/>
              <a:t>Libro</a:t>
            </a:r>
            <a:endParaRPr lang="es-CO" dirty="0"/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5BE18AAF-EB58-4A6F-BD4A-A0E934F4ECB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9413" y="1087438"/>
            <a:ext cx="4980137" cy="627062"/>
          </a:xfrm>
        </p:spPr>
        <p:txBody>
          <a:bodyPr anchor="ctr">
            <a:noAutofit/>
          </a:bodyPr>
          <a:lstStyle>
            <a:lvl1pPr marL="0" indent="0" algn="r">
              <a:buNone/>
              <a:defRPr sz="7200" b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s-CO" dirty="0"/>
              <a:t>Referencia</a:t>
            </a:r>
          </a:p>
        </p:txBody>
      </p:sp>
      <p:sp>
        <p:nvSpPr>
          <p:cNvPr id="16" name="Marcador de texto 15">
            <a:extLst>
              <a:ext uri="{FF2B5EF4-FFF2-40B4-BE49-F238E27FC236}">
                <a16:creationId xmlns:a16="http://schemas.microsoft.com/office/drawing/2014/main" id="{715A90D1-2BAD-4832-B3AC-02604EBCDA2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50826" y="1770063"/>
            <a:ext cx="8642350" cy="4419600"/>
          </a:xfrm>
        </p:spPr>
        <p:txBody>
          <a:bodyPr/>
          <a:lstStyle>
            <a:lvl1pPr marL="514350" indent="-514350">
              <a:buClr>
                <a:srgbClr val="C00000"/>
              </a:buClr>
              <a:buFont typeface="+mj-lt"/>
              <a:buAutoNum type="arabicPeriod"/>
              <a:defRPr b="1">
                <a:latin typeface="Weidemann" panose="02000503060000020004" pitchFamily="2" charset="0"/>
              </a:defRPr>
            </a:lvl1pPr>
            <a:lvl2pPr marL="914400" indent="-457200">
              <a:buClr>
                <a:srgbClr val="C00000"/>
              </a:buClr>
              <a:buFont typeface="+mj-lt"/>
              <a:buAutoNum type="arabicPeriod"/>
              <a:defRPr b="1">
                <a:latin typeface="Weidemann" panose="02000503060000020004" pitchFamily="2" charset="0"/>
              </a:defRPr>
            </a:lvl2pPr>
            <a:lvl3pPr marL="1371600" indent="-457200">
              <a:buClr>
                <a:srgbClr val="C00000"/>
              </a:buClr>
              <a:buFont typeface="+mj-lt"/>
              <a:buAutoNum type="arabicPeriod"/>
              <a:defRPr b="1">
                <a:latin typeface="Weidemann" panose="02000503060000020004" pitchFamily="2" charset="0"/>
              </a:defRPr>
            </a:lvl3pPr>
            <a:lvl4pPr marL="1714500" indent="-342900">
              <a:buClr>
                <a:srgbClr val="C00000"/>
              </a:buClr>
              <a:buFont typeface="+mj-lt"/>
              <a:buAutoNum type="arabicPeriod"/>
              <a:defRPr b="1">
                <a:latin typeface="Weidemann" panose="02000503060000020004" pitchFamily="2" charset="0"/>
              </a:defRPr>
            </a:lvl4pPr>
            <a:lvl5pPr marL="2171700" indent="-342900">
              <a:buClr>
                <a:srgbClr val="C00000"/>
              </a:buClr>
              <a:buFont typeface="+mj-lt"/>
              <a:buAutoNum type="arabicPeriod"/>
              <a:defRPr b="1">
                <a:latin typeface="Weidemann" panose="02000503060000020004" pitchFamily="2" charset="0"/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 dirty="0"/>
          </a:p>
        </p:txBody>
      </p:sp>
      <p:sp>
        <p:nvSpPr>
          <p:cNvPr id="15" name="Rectángulo: esquinas superiores redondeadas 14">
            <a:extLst>
              <a:ext uri="{FF2B5EF4-FFF2-40B4-BE49-F238E27FC236}">
                <a16:creationId xmlns:a16="http://schemas.microsoft.com/office/drawing/2014/main" id="{ECD98CA2-EE54-4473-ABC5-2C5E1B615CF2}"/>
              </a:ext>
            </a:extLst>
          </p:cNvPr>
          <p:cNvSpPr/>
          <p:nvPr/>
        </p:nvSpPr>
        <p:spPr>
          <a:xfrm>
            <a:off x="0" y="6315757"/>
            <a:ext cx="9144000" cy="542244"/>
          </a:xfrm>
          <a:prstGeom prst="round2SameRect">
            <a:avLst>
              <a:gd name="adj1" fmla="val 0"/>
              <a:gd name="adj2" fmla="val 0"/>
            </a:avLst>
          </a:prstGeom>
          <a:blipFill>
            <a:blip r:embed="rId3"/>
            <a:stretch>
              <a:fillRect t="-328428" b="-328428"/>
            </a:stretch>
          </a:blip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sz="2000" b="1" dirty="0">
                <a:solidFill>
                  <a:schemeClr val="bg1">
                    <a:lumMod val="95000"/>
                  </a:schemeClr>
                </a:solidFill>
                <a:effectLst>
                  <a:glow rad="63500">
                    <a:schemeClr val="tx1"/>
                  </a:glow>
                </a:effectLst>
              </a:rPr>
              <a:t>www.creciendoenelevangelio.org</a:t>
            </a:r>
          </a:p>
        </p:txBody>
      </p:sp>
    </p:spTree>
    <p:extLst>
      <p:ext uri="{BB962C8B-B14F-4D97-AF65-F5344CB8AC3E}">
        <p14:creationId xmlns:p14="http://schemas.microsoft.com/office/powerpoint/2010/main" val="1227567263"/>
      </p:ext>
    </p:extLst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Biblia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ABBD4B1-7D71-4CA6-A938-F99CD94A77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076" b="17047"/>
          <a:stretch/>
        </p:blipFill>
        <p:spPr>
          <a:xfrm>
            <a:off x="6109757" y="4195384"/>
            <a:ext cx="3034243" cy="2103821"/>
          </a:xfrm>
          <a:prstGeom prst="rect">
            <a:avLst/>
          </a:prstGeom>
        </p:spPr>
      </p:pic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110893C6-E9D1-4877-8269-ED10F3604F9E}"/>
              </a:ext>
            </a:extLst>
          </p:cNvPr>
          <p:cNvSpPr/>
          <p:nvPr/>
        </p:nvSpPr>
        <p:spPr>
          <a:xfrm>
            <a:off x="31395" y="31396"/>
            <a:ext cx="9072000" cy="1091001"/>
          </a:xfrm>
          <a:prstGeom prst="roundRect">
            <a:avLst>
              <a:gd name="adj" fmla="val 5156"/>
            </a:avLst>
          </a:prstGeom>
          <a:blipFill dpi="0" rotWithShape="1">
            <a:blip r:embed="rId3"/>
            <a:srcRect/>
            <a:stretch>
              <a:fillRect l="1" t="-136435" r="28" b="-13643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4BAEB0A6-FBF5-450C-8870-4C21983D7BCD}"/>
              </a:ext>
            </a:extLst>
          </p:cNvPr>
          <p:cNvSpPr/>
          <p:nvPr/>
        </p:nvSpPr>
        <p:spPr>
          <a:xfrm>
            <a:off x="266864" y="506262"/>
            <a:ext cx="5074331" cy="1228357"/>
          </a:xfrm>
          <a:prstGeom prst="roundRect">
            <a:avLst>
              <a:gd name="adj" fmla="val 4526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04B8E2D6-26B8-4894-86E5-1D198D0A5D4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0039" y="542244"/>
            <a:ext cx="4980138" cy="544839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66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s-ES" dirty="0"/>
              <a:t>Libro</a:t>
            </a:r>
            <a:endParaRPr lang="es-CO" dirty="0"/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5BE18AAF-EB58-4A6F-BD4A-A0E934F4ECB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9413" y="1087438"/>
            <a:ext cx="4980137" cy="627062"/>
          </a:xfrm>
        </p:spPr>
        <p:txBody>
          <a:bodyPr anchor="ctr">
            <a:noAutofit/>
          </a:bodyPr>
          <a:lstStyle>
            <a:lvl1pPr marL="0" indent="0" algn="r">
              <a:buNone/>
              <a:defRPr sz="7200" b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s-CO" dirty="0"/>
              <a:t>Referencia</a:t>
            </a:r>
          </a:p>
        </p:txBody>
      </p:sp>
      <p:sp>
        <p:nvSpPr>
          <p:cNvPr id="16" name="Marcador de texto 15">
            <a:extLst>
              <a:ext uri="{FF2B5EF4-FFF2-40B4-BE49-F238E27FC236}">
                <a16:creationId xmlns:a16="http://schemas.microsoft.com/office/drawing/2014/main" id="{715A90D1-2BAD-4832-B3AC-02604EBCDA2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50826" y="1770063"/>
            <a:ext cx="8642350" cy="4419600"/>
          </a:xfrm>
        </p:spPr>
        <p:txBody>
          <a:bodyPr/>
          <a:lstStyle>
            <a:lvl1pPr marL="514350" indent="-514350">
              <a:buClr>
                <a:srgbClr val="C00000"/>
              </a:buClr>
              <a:buFont typeface="+mj-lt"/>
              <a:buAutoNum type="arabicPeriod"/>
              <a:defRPr b="1">
                <a:latin typeface="Weidemann" panose="02000503060000020004" pitchFamily="2" charset="0"/>
              </a:defRPr>
            </a:lvl1pPr>
            <a:lvl2pPr marL="914400" indent="-457200">
              <a:buClr>
                <a:srgbClr val="C00000"/>
              </a:buClr>
              <a:buFont typeface="+mj-lt"/>
              <a:buAutoNum type="arabicPeriod"/>
              <a:defRPr b="1">
                <a:latin typeface="Weidemann" panose="02000503060000020004" pitchFamily="2" charset="0"/>
              </a:defRPr>
            </a:lvl2pPr>
            <a:lvl3pPr marL="1371600" indent="-457200">
              <a:buClr>
                <a:srgbClr val="C00000"/>
              </a:buClr>
              <a:buFont typeface="+mj-lt"/>
              <a:buAutoNum type="arabicPeriod"/>
              <a:defRPr b="1">
                <a:latin typeface="Weidemann" panose="02000503060000020004" pitchFamily="2" charset="0"/>
              </a:defRPr>
            </a:lvl3pPr>
            <a:lvl4pPr marL="1714500" indent="-342900">
              <a:buClr>
                <a:srgbClr val="C00000"/>
              </a:buClr>
              <a:buFont typeface="+mj-lt"/>
              <a:buAutoNum type="arabicPeriod"/>
              <a:defRPr b="1">
                <a:latin typeface="Weidemann" panose="02000503060000020004" pitchFamily="2" charset="0"/>
              </a:defRPr>
            </a:lvl4pPr>
            <a:lvl5pPr marL="2171700" indent="-342900">
              <a:buClr>
                <a:srgbClr val="C00000"/>
              </a:buClr>
              <a:buFont typeface="+mj-lt"/>
              <a:buAutoNum type="arabicPeriod"/>
              <a:defRPr b="1">
                <a:latin typeface="Weidemann" panose="02000503060000020004" pitchFamily="2" charset="0"/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 dirty="0"/>
          </a:p>
        </p:txBody>
      </p:sp>
      <p:sp>
        <p:nvSpPr>
          <p:cNvPr id="15" name="Rectángulo: esquinas superiores redondeadas 14">
            <a:extLst>
              <a:ext uri="{FF2B5EF4-FFF2-40B4-BE49-F238E27FC236}">
                <a16:creationId xmlns:a16="http://schemas.microsoft.com/office/drawing/2014/main" id="{ECD98CA2-EE54-4473-ABC5-2C5E1B615CF2}"/>
              </a:ext>
            </a:extLst>
          </p:cNvPr>
          <p:cNvSpPr/>
          <p:nvPr/>
        </p:nvSpPr>
        <p:spPr>
          <a:xfrm>
            <a:off x="0" y="6315757"/>
            <a:ext cx="9144000" cy="542244"/>
          </a:xfrm>
          <a:prstGeom prst="round2SameRect">
            <a:avLst>
              <a:gd name="adj1" fmla="val 0"/>
              <a:gd name="adj2" fmla="val 0"/>
            </a:avLst>
          </a:prstGeom>
          <a:blipFill>
            <a:blip r:embed="rId3"/>
            <a:stretch>
              <a:fillRect t="-328428" b="-328428"/>
            </a:stretch>
          </a:blip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sz="2000" b="1" dirty="0">
                <a:solidFill>
                  <a:schemeClr val="bg1">
                    <a:lumMod val="95000"/>
                  </a:schemeClr>
                </a:solidFill>
                <a:effectLst>
                  <a:glow rad="63500">
                    <a:schemeClr val="tx1"/>
                  </a:glow>
                </a:effectLst>
              </a:rPr>
              <a:t>www.creciendoenelevangelio.org</a:t>
            </a:r>
          </a:p>
        </p:txBody>
      </p:sp>
    </p:spTree>
    <p:extLst>
      <p:ext uri="{BB962C8B-B14F-4D97-AF65-F5344CB8AC3E}">
        <p14:creationId xmlns:p14="http://schemas.microsoft.com/office/powerpoint/2010/main" val="4238610664"/>
      </p:ext>
    </p:extLst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cionLib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110893C6-E9D1-4877-8269-ED10F3604F9E}"/>
              </a:ext>
            </a:extLst>
          </p:cNvPr>
          <p:cNvSpPr/>
          <p:nvPr/>
        </p:nvSpPr>
        <p:spPr>
          <a:xfrm>
            <a:off x="31395" y="31396"/>
            <a:ext cx="9072000" cy="1091001"/>
          </a:xfrm>
          <a:prstGeom prst="roundRect">
            <a:avLst>
              <a:gd name="adj" fmla="val 5156"/>
            </a:avLst>
          </a:prstGeom>
          <a:blipFill dpi="0" rotWithShape="1">
            <a:blip r:embed="rId2"/>
            <a:srcRect/>
            <a:stretch>
              <a:fillRect l="1" t="-136435" r="28" b="-13643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4BAEB0A6-FBF5-450C-8870-4C21983D7BCD}"/>
              </a:ext>
            </a:extLst>
          </p:cNvPr>
          <p:cNvSpPr/>
          <p:nvPr/>
        </p:nvSpPr>
        <p:spPr>
          <a:xfrm>
            <a:off x="3818603" y="506262"/>
            <a:ext cx="5074331" cy="1228357"/>
          </a:xfrm>
          <a:prstGeom prst="roundRect">
            <a:avLst>
              <a:gd name="adj" fmla="val 4526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04B8E2D6-26B8-4894-86E5-1D198D0A5D4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61778" y="542244"/>
            <a:ext cx="4980138" cy="544839"/>
          </a:xfrm>
        </p:spPr>
        <p:txBody>
          <a:bodyPr anchor="ctr">
            <a:noAutofit/>
          </a:bodyPr>
          <a:lstStyle>
            <a:lvl1pPr marL="0" indent="0" algn="r">
              <a:lnSpc>
                <a:spcPct val="100000"/>
              </a:lnSpc>
              <a:buNone/>
              <a:defRPr sz="5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s-ES" dirty="0"/>
              <a:t>Titulo</a:t>
            </a:r>
            <a:endParaRPr lang="es-CO" dirty="0"/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5BE18AAF-EB58-4A6F-BD4A-A0E934F4ECB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61152" y="1087438"/>
            <a:ext cx="4980137" cy="627062"/>
          </a:xfrm>
        </p:spPr>
        <p:txBody>
          <a:bodyPr anchor="ctr">
            <a:noAutofit/>
          </a:bodyPr>
          <a:lstStyle>
            <a:lvl1pPr marL="0" indent="0" algn="r">
              <a:buNone/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s-CO" dirty="0"/>
              <a:t>Subtitulo</a:t>
            </a:r>
          </a:p>
        </p:txBody>
      </p:sp>
      <p:sp>
        <p:nvSpPr>
          <p:cNvPr id="16" name="Marcador de texto 15">
            <a:extLst>
              <a:ext uri="{FF2B5EF4-FFF2-40B4-BE49-F238E27FC236}">
                <a16:creationId xmlns:a16="http://schemas.microsoft.com/office/drawing/2014/main" id="{715A90D1-2BAD-4832-B3AC-02604EBCDA2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06032" y="1770063"/>
            <a:ext cx="7187143" cy="4059237"/>
          </a:xfrm>
        </p:spPr>
        <p:txBody>
          <a:bodyPr/>
          <a:lstStyle>
            <a:lvl1pPr>
              <a:defRPr b="1"/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 dirty="0"/>
          </a:p>
        </p:txBody>
      </p:sp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5BB8778A-6639-413E-BFDC-FFC4F5C4429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1968" y="1262063"/>
            <a:ext cx="1582208" cy="2166937"/>
          </a:xfr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1pPr algn="ctr">
              <a:defRPr sz="2000"/>
            </a:lvl1pPr>
          </a:lstStyle>
          <a:p>
            <a:r>
              <a:rPr lang="es-ES"/>
              <a:t>Haga clic en el icono para agregar una imagen</a:t>
            </a:r>
            <a:endParaRPr lang="es-CO"/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B4676A15-46C9-4407-B981-968D4819FD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438" y="5875866"/>
            <a:ext cx="8996362" cy="313797"/>
          </a:xfrm>
        </p:spPr>
        <p:txBody>
          <a:bodyPr>
            <a:noAutofit/>
          </a:bodyPr>
          <a:lstStyle>
            <a:lvl1pPr marL="0" indent="0" algn="r">
              <a:buNone/>
              <a:defRPr sz="1200" b="1"/>
            </a:lvl1pPr>
            <a:lvl2pPr>
              <a:defRPr sz="1100"/>
            </a:lvl2pPr>
            <a:lvl3pPr>
              <a:defRPr sz="105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s-ES" dirty="0"/>
              <a:t>Bibliografía</a:t>
            </a:r>
            <a:endParaRPr lang="es-CO" dirty="0"/>
          </a:p>
        </p:txBody>
      </p:sp>
      <p:sp>
        <p:nvSpPr>
          <p:cNvPr id="17" name="Rectángulo: esquinas superiores redondeadas 16">
            <a:extLst>
              <a:ext uri="{FF2B5EF4-FFF2-40B4-BE49-F238E27FC236}">
                <a16:creationId xmlns:a16="http://schemas.microsoft.com/office/drawing/2014/main" id="{F063BDE4-4B86-41ED-9C30-95F6C1CB04E3}"/>
              </a:ext>
            </a:extLst>
          </p:cNvPr>
          <p:cNvSpPr/>
          <p:nvPr/>
        </p:nvSpPr>
        <p:spPr>
          <a:xfrm>
            <a:off x="0" y="6315757"/>
            <a:ext cx="9144000" cy="542244"/>
          </a:xfrm>
          <a:prstGeom prst="round2SameRect">
            <a:avLst>
              <a:gd name="adj1" fmla="val 0"/>
              <a:gd name="adj2" fmla="val 0"/>
            </a:avLst>
          </a:prstGeom>
          <a:blipFill>
            <a:blip r:embed="rId2"/>
            <a:stretch>
              <a:fillRect l="1" t="-136435" r="28" b="-136435"/>
            </a:stretch>
          </a:blip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sz="2000" b="1" dirty="0"/>
              <a:t>www.creciendoenelevangelio.org</a:t>
            </a:r>
          </a:p>
        </p:txBody>
      </p:sp>
    </p:spTree>
    <p:extLst>
      <p:ext uri="{BB962C8B-B14F-4D97-AF65-F5344CB8AC3E}">
        <p14:creationId xmlns:p14="http://schemas.microsoft.com/office/powerpoint/2010/main" val="3923197112"/>
      </p:ext>
    </p:extLst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orcionLib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110893C6-E9D1-4877-8269-ED10F3604F9E}"/>
              </a:ext>
            </a:extLst>
          </p:cNvPr>
          <p:cNvSpPr/>
          <p:nvPr/>
        </p:nvSpPr>
        <p:spPr>
          <a:xfrm>
            <a:off x="31395" y="31396"/>
            <a:ext cx="9072000" cy="1091001"/>
          </a:xfrm>
          <a:prstGeom prst="roundRect">
            <a:avLst>
              <a:gd name="adj" fmla="val 5156"/>
            </a:avLst>
          </a:prstGeom>
          <a:blipFill dpi="0" rotWithShape="1">
            <a:blip r:embed="rId2"/>
            <a:srcRect/>
            <a:stretch>
              <a:fillRect l="1" t="-136435" r="28" b="-13643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BB235E5A-2BB7-4337-AF64-010761002B3F}"/>
              </a:ext>
            </a:extLst>
          </p:cNvPr>
          <p:cNvSpPr/>
          <p:nvPr/>
        </p:nvSpPr>
        <p:spPr>
          <a:xfrm>
            <a:off x="71439" y="101388"/>
            <a:ext cx="2412748" cy="1228357"/>
          </a:xfrm>
          <a:prstGeom prst="roundRect">
            <a:avLst>
              <a:gd name="adj" fmla="val 4526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4BAEB0A6-FBF5-450C-8870-4C21983D7BCD}"/>
              </a:ext>
            </a:extLst>
          </p:cNvPr>
          <p:cNvSpPr/>
          <p:nvPr/>
        </p:nvSpPr>
        <p:spPr>
          <a:xfrm>
            <a:off x="3818603" y="506262"/>
            <a:ext cx="5074331" cy="1228357"/>
          </a:xfrm>
          <a:prstGeom prst="roundRect">
            <a:avLst>
              <a:gd name="adj" fmla="val 4526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04B8E2D6-26B8-4894-86E5-1D198D0A5D4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61778" y="542244"/>
            <a:ext cx="4980138" cy="544839"/>
          </a:xfrm>
        </p:spPr>
        <p:txBody>
          <a:bodyPr anchor="ctr">
            <a:noAutofit/>
          </a:bodyPr>
          <a:lstStyle>
            <a:lvl1pPr marL="0" indent="0" algn="r">
              <a:lnSpc>
                <a:spcPct val="100000"/>
              </a:lnSpc>
              <a:buNone/>
              <a:defRPr sz="5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s-ES" dirty="0"/>
              <a:t>Libro</a:t>
            </a:r>
            <a:endParaRPr lang="es-CO" dirty="0"/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5BE18AAF-EB58-4A6F-BD4A-A0E934F4ECB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61152" y="1087438"/>
            <a:ext cx="4980137" cy="627062"/>
          </a:xfrm>
        </p:spPr>
        <p:txBody>
          <a:bodyPr anchor="ctr">
            <a:noAutofit/>
          </a:bodyPr>
          <a:lstStyle>
            <a:lvl1pPr marL="0" indent="0" algn="r">
              <a:buNone/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s-CO" dirty="0"/>
              <a:t>Referencia</a:t>
            </a:r>
          </a:p>
        </p:txBody>
      </p:sp>
      <p:sp>
        <p:nvSpPr>
          <p:cNvPr id="16" name="Marcador de texto 15">
            <a:extLst>
              <a:ext uri="{FF2B5EF4-FFF2-40B4-BE49-F238E27FC236}">
                <a16:creationId xmlns:a16="http://schemas.microsoft.com/office/drawing/2014/main" id="{715A90D1-2BAD-4832-B3AC-02604EBCDA2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439" y="1122397"/>
            <a:ext cx="2330334" cy="4718155"/>
          </a:xfrm>
        </p:spPr>
        <p:txBody>
          <a:bodyPr>
            <a:noAutofit/>
          </a:bodyPr>
          <a:lstStyle>
            <a:lvl1pPr marL="457200" indent="-457200">
              <a:buClr>
                <a:srgbClr val="C00000"/>
              </a:buClr>
              <a:buFont typeface="+mj-lt"/>
              <a:buAutoNum type="arabicPeriod"/>
              <a:defRPr sz="2000" b="0">
                <a:latin typeface="Weidemann" panose="02000503060000020004" pitchFamily="2" charset="0"/>
              </a:defRPr>
            </a:lvl1pPr>
            <a:lvl2pPr marL="800100" indent="-342900">
              <a:buClr>
                <a:srgbClr val="C00000"/>
              </a:buClr>
              <a:buFont typeface="+mj-lt"/>
              <a:buAutoNum type="arabicPeriod"/>
              <a:defRPr sz="1800" b="0">
                <a:latin typeface="Weidemann" panose="02000503060000020004" pitchFamily="2" charset="0"/>
              </a:defRPr>
            </a:lvl2pPr>
            <a:lvl3pPr marL="1257300" indent="-342900">
              <a:buClr>
                <a:srgbClr val="C00000"/>
              </a:buClr>
              <a:buFont typeface="+mj-lt"/>
              <a:buAutoNum type="arabicPeriod"/>
              <a:defRPr sz="1600" b="0">
                <a:latin typeface="Weidemann" panose="02000503060000020004" pitchFamily="2" charset="0"/>
              </a:defRPr>
            </a:lvl3pPr>
            <a:lvl4pPr marL="1714500" indent="-342900">
              <a:buClr>
                <a:srgbClr val="C00000"/>
              </a:buClr>
              <a:buFont typeface="+mj-lt"/>
              <a:buAutoNum type="arabicPeriod"/>
              <a:defRPr sz="1400" b="0">
                <a:latin typeface="Weidemann" panose="02000503060000020004" pitchFamily="2" charset="0"/>
              </a:defRPr>
            </a:lvl4pPr>
            <a:lvl5pPr marL="2171700" indent="-342900">
              <a:buClr>
                <a:srgbClr val="C00000"/>
              </a:buClr>
              <a:buFont typeface="+mj-lt"/>
              <a:buAutoNum type="arabicPeriod"/>
              <a:defRPr sz="1400" b="0">
                <a:latin typeface="Weidemann" panose="02000503060000020004" pitchFamily="2" charset="0"/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 dirty="0"/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B4676A15-46C9-4407-B981-968D4819FD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438" y="5875866"/>
            <a:ext cx="8996362" cy="313797"/>
          </a:xfrm>
        </p:spPr>
        <p:txBody>
          <a:bodyPr>
            <a:noAutofit/>
          </a:bodyPr>
          <a:lstStyle>
            <a:lvl1pPr marL="0" indent="0" algn="r">
              <a:buNone/>
              <a:defRPr sz="1200" b="1"/>
            </a:lvl1pPr>
            <a:lvl2pPr>
              <a:defRPr sz="1100"/>
            </a:lvl2pPr>
            <a:lvl3pPr>
              <a:defRPr sz="105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s-ES" dirty="0"/>
              <a:t>Bibliografía</a:t>
            </a:r>
            <a:endParaRPr lang="es-CO" dirty="0"/>
          </a:p>
        </p:txBody>
      </p:sp>
      <p:sp>
        <p:nvSpPr>
          <p:cNvPr id="17" name="Rectángulo: esquinas superiores redondeadas 16">
            <a:extLst>
              <a:ext uri="{FF2B5EF4-FFF2-40B4-BE49-F238E27FC236}">
                <a16:creationId xmlns:a16="http://schemas.microsoft.com/office/drawing/2014/main" id="{F063BDE4-4B86-41ED-9C30-95F6C1CB04E3}"/>
              </a:ext>
            </a:extLst>
          </p:cNvPr>
          <p:cNvSpPr/>
          <p:nvPr/>
        </p:nvSpPr>
        <p:spPr>
          <a:xfrm>
            <a:off x="0" y="6315757"/>
            <a:ext cx="9144000" cy="542244"/>
          </a:xfrm>
          <a:prstGeom prst="round2SameRect">
            <a:avLst>
              <a:gd name="adj1" fmla="val 0"/>
              <a:gd name="adj2" fmla="val 0"/>
            </a:avLst>
          </a:prstGeom>
          <a:blipFill>
            <a:blip r:embed="rId2"/>
            <a:stretch>
              <a:fillRect l="1" t="-136435" r="28" b="-136435"/>
            </a:stretch>
          </a:blip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sz="2000" b="1" dirty="0"/>
              <a:t>www.creciendoenelevangelio.org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37A01ED-A4CA-485E-9EB4-A5354167C8B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2079" y="177540"/>
            <a:ext cx="1919287" cy="490797"/>
          </a:xfrm>
        </p:spPr>
        <p:txBody>
          <a:bodyPr>
            <a:normAutofit/>
          </a:bodyPr>
          <a:lstStyle>
            <a:lvl1pPr marL="0" indent="0">
              <a:buNone/>
              <a:defRPr lang="es-CO" sz="3200" b="1" kern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s-ES" dirty="0"/>
              <a:t>Libro</a:t>
            </a:r>
            <a:endParaRPr lang="es-CO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12C2A61-D847-4A72-9B8E-9EA2488FCFB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1452" y="659698"/>
            <a:ext cx="2260321" cy="427385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5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s-CO" dirty="0" err="1"/>
              <a:t>Ref</a:t>
            </a:r>
            <a:endParaRPr lang="es-CO" dirty="0"/>
          </a:p>
        </p:txBody>
      </p:sp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586FCE94-4D27-49D8-A1E4-81F8C01FC9AF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2566600" y="1735138"/>
            <a:ext cx="6501200" cy="410541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 dirty="0"/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16C2F673-429B-4D25-AF64-E3182344A1CD}"/>
              </a:ext>
            </a:extLst>
          </p:cNvPr>
          <p:cNvCxnSpPr/>
          <p:nvPr/>
        </p:nvCxnSpPr>
        <p:spPr>
          <a:xfrm>
            <a:off x="2484186" y="1157226"/>
            <a:ext cx="0" cy="467891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8853221"/>
      </p:ext>
    </p:extLst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110893C6-E9D1-4877-8269-ED10F3604F9E}"/>
              </a:ext>
            </a:extLst>
          </p:cNvPr>
          <p:cNvSpPr/>
          <p:nvPr/>
        </p:nvSpPr>
        <p:spPr>
          <a:xfrm>
            <a:off x="31395" y="31396"/>
            <a:ext cx="9072000" cy="1091001"/>
          </a:xfrm>
          <a:prstGeom prst="roundRect">
            <a:avLst>
              <a:gd name="adj" fmla="val 5156"/>
            </a:avLst>
          </a:prstGeom>
          <a:blipFill dpi="0" rotWithShape="1">
            <a:blip r:embed="rId2"/>
            <a:srcRect/>
            <a:stretch>
              <a:fillRect l="1" t="-136435" r="28" b="-13643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4BAEB0A6-FBF5-450C-8870-4C21983D7BCD}"/>
              </a:ext>
            </a:extLst>
          </p:cNvPr>
          <p:cNvSpPr/>
          <p:nvPr/>
        </p:nvSpPr>
        <p:spPr>
          <a:xfrm>
            <a:off x="3818603" y="506262"/>
            <a:ext cx="5074331" cy="1228357"/>
          </a:xfrm>
          <a:prstGeom prst="roundRect">
            <a:avLst>
              <a:gd name="adj" fmla="val 4526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04B8E2D6-26B8-4894-86E5-1D198D0A5D4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61778" y="542244"/>
            <a:ext cx="4980138" cy="544839"/>
          </a:xfrm>
        </p:spPr>
        <p:txBody>
          <a:bodyPr anchor="ctr">
            <a:noAutofit/>
          </a:bodyPr>
          <a:lstStyle>
            <a:lvl1pPr marL="0" indent="0" algn="r">
              <a:lnSpc>
                <a:spcPct val="100000"/>
              </a:lnSpc>
              <a:buNone/>
              <a:defRPr sz="5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s-ES" dirty="0"/>
              <a:t>Titulo</a:t>
            </a:r>
            <a:endParaRPr lang="es-CO" dirty="0"/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5BE18AAF-EB58-4A6F-BD4A-A0E934F4ECB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61152" y="1087438"/>
            <a:ext cx="4980137" cy="627062"/>
          </a:xfrm>
        </p:spPr>
        <p:txBody>
          <a:bodyPr anchor="ctr">
            <a:noAutofit/>
          </a:bodyPr>
          <a:lstStyle>
            <a:lvl1pPr marL="0" indent="0" algn="r">
              <a:buNone/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s-CO" dirty="0"/>
              <a:t>Subtitulo</a:t>
            </a:r>
          </a:p>
        </p:txBody>
      </p:sp>
      <p:sp>
        <p:nvSpPr>
          <p:cNvPr id="16" name="Marcador de texto 15">
            <a:extLst>
              <a:ext uri="{FF2B5EF4-FFF2-40B4-BE49-F238E27FC236}">
                <a16:creationId xmlns:a16="http://schemas.microsoft.com/office/drawing/2014/main" id="{715A90D1-2BAD-4832-B3AC-02604EBCDA2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18602" y="1789649"/>
            <a:ext cx="5074331" cy="4419600"/>
          </a:xfrm>
        </p:spPr>
        <p:txBody>
          <a:bodyPr/>
          <a:lstStyle>
            <a:lvl1pPr>
              <a:lnSpc>
                <a:spcPct val="100000"/>
              </a:lnSpc>
              <a:defRPr b="1"/>
            </a:lvl1pPr>
            <a:lvl2pPr>
              <a:lnSpc>
                <a:spcPct val="100000"/>
              </a:lnSpc>
              <a:defRPr b="1"/>
            </a:lvl2pPr>
            <a:lvl3pPr>
              <a:lnSpc>
                <a:spcPct val="100000"/>
              </a:lnSpc>
              <a:defRPr b="1"/>
            </a:lvl3pPr>
            <a:lvl4pPr>
              <a:lnSpc>
                <a:spcPct val="100000"/>
              </a:lnSpc>
              <a:defRPr b="1"/>
            </a:lvl4pPr>
            <a:lvl5pPr>
              <a:lnSpc>
                <a:spcPct val="100000"/>
              </a:lnSpc>
              <a:defRPr b="1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 dirty="0"/>
          </a:p>
        </p:txBody>
      </p:sp>
      <p:sp>
        <p:nvSpPr>
          <p:cNvPr id="17" name="Rectángulo: esquinas superiores redondeadas 16">
            <a:extLst>
              <a:ext uri="{FF2B5EF4-FFF2-40B4-BE49-F238E27FC236}">
                <a16:creationId xmlns:a16="http://schemas.microsoft.com/office/drawing/2014/main" id="{F063BDE4-4B86-41ED-9C30-95F6C1CB04E3}"/>
              </a:ext>
            </a:extLst>
          </p:cNvPr>
          <p:cNvSpPr/>
          <p:nvPr/>
        </p:nvSpPr>
        <p:spPr>
          <a:xfrm>
            <a:off x="0" y="6315757"/>
            <a:ext cx="9144000" cy="542244"/>
          </a:xfrm>
          <a:prstGeom prst="round2SameRect">
            <a:avLst>
              <a:gd name="adj1" fmla="val 0"/>
              <a:gd name="adj2" fmla="val 0"/>
            </a:avLst>
          </a:prstGeom>
          <a:blipFill>
            <a:blip r:embed="rId2"/>
            <a:stretch>
              <a:fillRect l="1" t="-136435" r="28" b="-136435"/>
            </a:stretch>
          </a:blip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sz="2000" b="1" dirty="0">
                <a:effectLst>
                  <a:glow rad="63500">
                    <a:schemeClr val="tx1"/>
                  </a:glow>
                </a:effectLst>
              </a:rPr>
              <a:t>www.creciendoenelevangelio.org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BE6FD75-19BE-46F0-99C0-F5AC1AB2DD0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46063" y="1274763"/>
            <a:ext cx="3403600" cy="4791075"/>
          </a:xfrm>
          <a:solidFill>
            <a:schemeClr val="bg2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s-ES"/>
              <a:t>Haga clic en el icono para agregar una imagen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80097269"/>
      </p:ext>
    </p:extLst>
  </p:cSld>
  <p:clrMapOvr>
    <a:masterClrMapping/>
  </p:clrMapOvr>
  <p:transition spd="slow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110893C6-E9D1-4877-8269-ED10F3604F9E}"/>
              </a:ext>
            </a:extLst>
          </p:cNvPr>
          <p:cNvSpPr/>
          <p:nvPr/>
        </p:nvSpPr>
        <p:spPr>
          <a:xfrm>
            <a:off x="31395" y="31396"/>
            <a:ext cx="9072000" cy="1091001"/>
          </a:xfrm>
          <a:prstGeom prst="roundRect">
            <a:avLst>
              <a:gd name="adj" fmla="val 5156"/>
            </a:avLst>
          </a:prstGeom>
          <a:blipFill dpi="0" rotWithShape="1">
            <a:blip r:embed="rId2"/>
            <a:srcRect/>
            <a:stretch>
              <a:fillRect l="1" t="-136435" r="28" b="-13643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4BAEB0A6-FBF5-450C-8870-4C21983D7BCD}"/>
              </a:ext>
            </a:extLst>
          </p:cNvPr>
          <p:cNvSpPr/>
          <p:nvPr/>
        </p:nvSpPr>
        <p:spPr>
          <a:xfrm>
            <a:off x="3818603" y="506262"/>
            <a:ext cx="5074331" cy="1228357"/>
          </a:xfrm>
          <a:prstGeom prst="roundRect">
            <a:avLst>
              <a:gd name="adj" fmla="val 4526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04B8E2D6-26B8-4894-86E5-1D198D0A5D4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61778" y="542244"/>
            <a:ext cx="4980138" cy="544839"/>
          </a:xfrm>
        </p:spPr>
        <p:txBody>
          <a:bodyPr anchor="ctr">
            <a:noAutofit/>
          </a:bodyPr>
          <a:lstStyle>
            <a:lvl1pPr marL="0" indent="0" algn="r">
              <a:lnSpc>
                <a:spcPct val="100000"/>
              </a:lnSpc>
              <a:buNone/>
              <a:defRPr sz="5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s-ES" dirty="0"/>
              <a:t>Titulo</a:t>
            </a:r>
            <a:endParaRPr lang="es-CO" dirty="0"/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5BE18AAF-EB58-4A6F-BD4A-A0E934F4ECB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61152" y="1087438"/>
            <a:ext cx="4980137" cy="627062"/>
          </a:xfrm>
        </p:spPr>
        <p:txBody>
          <a:bodyPr anchor="ctr">
            <a:noAutofit/>
          </a:bodyPr>
          <a:lstStyle>
            <a:lvl1pPr marL="0" indent="0" algn="r">
              <a:buNone/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s-CO" dirty="0"/>
              <a:t>Subtitulo</a:t>
            </a:r>
          </a:p>
        </p:txBody>
      </p:sp>
      <p:sp>
        <p:nvSpPr>
          <p:cNvPr id="16" name="Marcador de texto 15">
            <a:extLst>
              <a:ext uri="{FF2B5EF4-FFF2-40B4-BE49-F238E27FC236}">
                <a16:creationId xmlns:a16="http://schemas.microsoft.com/office/drawing/2014/main" id="{715A90D1-2BAD-4832-B3AC-02604EBCDA2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3318" y="1789649"/>
            <a:ext cx="8649616" cy="4419600"/>
          </a:xfrm>
        </p:spPr>
        <p:txBody>
          <a:bodyPr/>
          <a:lstStyle>
            <a:lvl1pPr>
              <a:lnSpc>
                <a:spcPct val="100000"/>
              </a:lnSpc>
              <a:defRPr b="1"/>
            </a:lvl1pPr>
            <a:lvl2pPr>
              <a:lnSpc>
                <a:spcPct val="100000"/>
              </a:lnSpc>
              <a:defRPr b="1"/>
            </a:lvl2pPr>
            <a:lvl3pPr>
              <a:lnSpc>
                <a:spcPct val="100000"/>
              </a:lnSpc>
              <a:defRPr b="1"/>
            </a:lvl3pPr>
            <a:lvl4pPr>
              <a:lnSpc>
                <a:spcPct val="100000"/>
              </a:lnSpc>
              <a:defRPr b="1"/>
            </a:lvl4pPr>
            <a:lvl5pPr>
              <a:lnSpc>
                <a:spcPct val="100000"/>
              </a:lnSpc>
              <a:defRPr b="1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 dirty="0"/>
          </a:p>
        </p:txBody>
      </p:sp>
      <p:sp>
        <p:nvSpPr>
          <p:cNvPr id="17" name="Rectángulo: esquinas superiores redondeadas 16">
            <a:extLst>
              <a:ext uri="{FF2B5EF4-FFF2-40B4-BE49-F238E27FC236}">
                <a16:creationId xmlns:a16="http://schemas.microsoft.com/office/drawing/2014/main" id="{F063BDE4-4B86-41ED-9C30-95F6C1CB04E3}"/>
              </a:ext>
            </a:extLst>
          </p:cNvPr>
          <p:cNvSpPr/>
          <p:nvPr/>
        </p:nvSpPr>
        <p:spPr>
          <a:xfrm>
            <a:off x="0" y="6315757"/>
            <a:ext cx="9144000" cy="542244"/>
          </a:xfrm>
          <a:prstGeom prst="round2SameRect">
            <a:avLst>
              <a:gd name="adj1" fmla="val 0"/>
              <a:gd name="adj2" fmla="val 0"/>
            </a:avLst>
          </a:prstGeom>
          <a:blipFill>
            <a:blip r:embed="rId2"/>
            <a:stretch>
              <a:fillRect l="1" t="-136435" r="28" b="-136435"/>
            </a:stretch>
          </a:blip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sz="2000" b="1" dirty="0">
                <a:effectLst>
                  <a:glow rad="63500">
                    <a:schemeClr val="tx1"/>
                  </a:glow>
                </a:effectLst>
              </a:rPr>
              <a:t>www.creciendoenelevangelio.org</a:t>
            </a:r>
          </a:p>
        </p:txBody>
      </p:sp>
    </p:spTree>
    <p:extLst>
      <p:ext uri="{BB962C8B-B14F-4D97-AF65-F5344CB8AC3E}">
        <p14:creationId xmlns:p14="http://schemas.microsoft.com/office/powerpoint/2010/main" val="1765001419"/>
      </p:ext>
    </p:extLst>
  </p:cSld>
  <p:clrMapOvr>
    <a:masterClrMapping/>
  </p:clrMapOvr>
  <p:transition spd="slow"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0C9224C5-B1DD-4766-8C13-26466F220F38}"/>
              </a:ext>
            </a:extLst>
          </p:cNvPr>
          <p:cNvSpPr/>
          <p:nvPr/>
        </p:nvSpPr>
        <p:spPr>
          <a:xfrm>
            <a:off x="258233" y="136524"/>
            <a:ext cx="8627533" cy="892176"/>
          </a:xfrm>
          <a:prstGeom prst="roundRect">
            <a:avLst>
              <a:gd name="adj" fmla="val 47509"/>
            </a:avLst>
          </a:prstGeom>
          <a:blipFill>
            <a:blip r:embed="rId2"/>
            <a:stretch>
              <a:fillRect l="1" t="-136435" r="28" b="-13643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7985227-AC35-4A41-8685-9D6BBA4806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166958"/>
            <a:ext cx="7886700" cy="819410"/>
          </a:xfrm>
        </p:spPr>
        <p:txBody>
          <a:bodyPr>
            <a:noAutofit/>
          </a:bodyPr>
          <a:lstStyle>
            <a:lvl1pPr algn="ctr">
              <a:lnSpc>
                <a:spcPct val="100000"/>
              </a:lnSpc>
              <a:defRPr sz="3200" b="0">
                <a:solidFill>
                  <a:srgbClr val="FFFF00"/>
                </a:solidFill>
                <a:latin typeface="Avallon" pitchFamily="2" charset="0"/>
              </a:defRPr>
            </a:lvl1pPr>
          </a:lstStyle>
          <a:p>
            <a:r>
              <a:rPr lang="es-ES" dirty="0"/>
              <a:t>Titulo de la Imagen</a:t>
            </a:r>
            <a:endParaRPr lang="es-CO" dirty="0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AE9BA7AB-FC0B-42C1-95A8-9A6103944CF9}"/>
              </a:ext>
            </a:extLst>
          </p:cNvPr>
          <p:cNvSpPr/>
          <p:nvPr/>
        </p:nvSpPr>
        <p:spPr>
          <a:xfrm>
            <a:off x="0" y="6536266"/>
            <a:ext cx="9143999" cy="321733"/>
          </a:xfrm>
          <a:prstGeom prst="roundRect">
            <a:avLst>
              <a:gd name="adj" fmla="val 47509"/>
            </a:avLst>
          </a:prstGeom>
          <a:blipFill>
            <a:blip r:embed="rId2"/>
            <a:stretch>
              <a:fillRect l="1" t="-136435" r="28" b="-13643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www.creciendoenelevangelio.org</a:t>
            </a:r>
          </a:p>
        </p:txBody>
      </p:sp>
    </p:spTree>
    <p:extLst>
      <p:ext uri="{BB962C8B-B14F-4D97-AF65-F5344CB8AC3E}">
        <p14:creationId xmlns:p14="http://schemas.microsoft.com/office/powerpoint/2010/main" val="1043051097"/>
      </p:ext>
    </p:extLst>
  </p:cSld>
  <p:clrMapOvr>
    <a:masterClrMapping/>
  </p:clrMapOvr>
  <p:transition spd="slow"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eñ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D8CCC8C6-2E04-48AF-9628-195F5E8311BD}"/>
              </a:ext>
            </a:extLst>
          </p:cNvPr>
          <p:cNvSpPr/>
          <p:nvPr/>
        </p:nvSpPr>
        <p:spPr>
          <a:xfrm>
            <a:off x="628649" y="35321"/>
            <a:ext cx="7886700" cy="1079228"/>
          </a:xfrm>
          <a:prstGeom prst="rect">
            <a:avLst/>
          </a:prstGeom>
          <a:solidFill>
            <a:schemeClr val="dk1">
              <a:alpha val="20000"/>
            </a:schemeClr>
          </a:solidFill>
          <a:ln>
            <a:noFill/>
          </a:ln>
          <a:effectLst>
            <a:softEdge rad="3175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C9224C5-B1DD-4766-8C13-26466F220F38}"/>
              </a:ext>
            </a:extLst>
          </p:cNvPr>
          <p:cNvSpPr/>
          <p:nvPr/>
        </p:nvSpPr>
        <p:spPr>
          <a:xfrm>
            <a:off x="0" y="136524"/>
            <a:ext cx="9144000" cy="892176"/>
          </a:xfrm>
          <a:prstGeom prst="rect">
            <a:avLst/>
          </a:prstGeom>
          <a:blipFill>
            <a:blip r:embed="rId2"/>
            <a:stretch>
              <a:fillRect l="1" t="-136435" r="28" b="-136435"/>
            </a:stretch>
          </a:blip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7985227-AC35-4A41-8685-9D6BBA4806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166958"/>
            <a:ext cx="7886700" cy="819410"/>
          </a:xfrm>
        </p:spPr>
        <p:txBody>
          <a:bodyPr>
            <a:noAutofit/>
          </a:bodyPr>
          <a:lstStyle>
            <a:lvl1pPr algn="ctr">
              <a:lnSpc>
                <a:spcPct val="100000"/>
              </a:lnSpc>
              <a:defRPr sz="3200" b="0">
                <a:solidFill>
                  <a:schemeClr val="tx1"/>
                </a:solidFill>
                <a:latin typeface="Avallon" pitchFamily="2" charset="0"/>
              </a:defRPr>
            </a:lvl1pPr>
          </a:lstStyle>
          <a:p>
            <a:r>
              <a:rPr lang="es-ES" dirty="0"/>
              <a:t>Titulo de la Imagen</a:t>
            </a:r>
            <a:endParaRPr lang="es-CO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AE9BA7AB-FC0B-42C1-95A8-9A6103944CF9}"/>
              </a:ext>
            </a:extLst>
          </p:cNvPr>
          <p:cNvSpPr/>
          <p:nvPr/>
        </p:nvSpPr>
        <p:spPr>
          <a:xfrm>
            <a:off x="0" y="6536266"/>
            <a:ext cx="9143999" cy="321733"/>
          </a:xfrm>
          <a:prstGeom prst="rect">
            <a:avLst/>
          </a:prstGeom>
          <a:blipFill>
            <a:blip r:embed="rId2"/>
            <a:stretch>
              <a:fillRect l="1" t="-136435" r="28" b="-13643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>
                <a:solidFill>
                  <a:schemeClr val="tx1"/>
                </a:solidFill>
              </a:rPr>
              <a:t>www.creciendoenelevangelio.org</a:t>
            </a:r>
          </a:p>
        </p:txBody>
      </p:sp>
    </p:spTree>
    <p:extLst>
      <p:ext uri="{BB962C8B-B14F-4D97-AF65-F5344CB8AC3E}">
        <p14:creationId xmlns:p14="http://schemas.microsoft.com/office/powerpoint/2010/main" val="3684592973"/>
      </p:ext>
    </p:extLst>
  </p:cSld>
  <p:clrMapOvr>
    <a:masterClrMapping/>
  </p:clrMapOvr>
  <p:transition spd="slow"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ralel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0C9224C5-B1DD-4766-8C13-26466F220F38}"/>
              </a:ext>
            </a:extLst>
          </p:cNvPr>
          <p:cNvSpPr/>
          <p:nvPr/>
        </p:nvSpPr>
        <p:spPr>
          <a:xfrm>
            <a:off x="258233" y="136524"/>
            <a:ext cx="8627533" cy="892176"/>
          </a:xfrm>
          <a:prstGeom prst="roundRect">
            <a:avLst>
              <a:gd name="adj" fmla="val 47509"/>
            </a:avLst>
          </a:prstGeom>
          <a:blipFill>
            <a:blip r:embed="rId2"/>
            <a:stretch>
              <a:fillRect l="1" t="-136435" r="28" b="-13643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7985227-AC35-4A41-8685-9D6BBA4806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166958"/>
            <a:ext cx="7886700" cy="819410"/>
          </a:xfrm>
        </p:spPr>
        <p:txBody>
          <a:bodyPr>
            <a:noAutofit/>
          </a:bodyPr>
          <a:lstStyle>
            <a:lvl1pPr algn="ctr">
              <a:lnSpc>
                <a:spcPct val="100000"/>
              </a:lnSpc>
              <a:defRPr sz="3200" b="0">
                <a:solidFill>
                  <a:srgbClr val="FFFF00"/>
                </a:solidFill>
                <a:latin typeface="Avallon" pitchFamily="2" charset="0"/>
              </a:defRPr>
            </a:lvl1pPr>
          </a:lstStyle>
          <a:p>
            <a:r>
              <a:rPr lang="es-ES" dirty="0"/>
              <a:t>Titulo de la Imagen</a:t>
            </a:r>
            <a:endParaRPr lang="es-CO" dirty="0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AE9BA7AB-FC0B-42C1-95A8-9A6103944CF9}"/>
              </a:ext>
            </a:extLst>
          </p:cNvPr>
          <p:cNvSpPr/>
          <p:nvPr/>
        </p:nvSpPr>
        <p:spPr>
          <a:xfrm>
            <a:off x="0" y="6536266"/>
            <a:ext cx="9143999" cy="321733"/>
          </a:xfrm>
          <a:prstGeom prst="roundRect">
            <a:avLst>
              <a:gd name="adj" fmla="val 47509"/>
            </a:avLst>
          </a:prstGeom>
          <a:blipFill>
            <a:blip r:embed="rId2"/>
            <a:stretch>
              <a:fillRect l="1" t="-136435" r="28" b="-13643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www.creciendoenelevangelio.org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D79D99D4-6028-496B-AC3A-CA7BAA92B7DA}"/>
              </a:ext>
            </a:extLst>
          </p:cNvPr>
          <p:cNvSpPr/>
          <p:nvPr/>
        </p:nvSpPr>
        <p:spPr>
          <a:xfrm>
            <a:off x="241300" y="1595967"/>
            <a:ext cx="4313767" cy="4707466"/>
          </a:xfrm>
          <a:prstGeom prst="rect">
            <a:avLst/>
          </a:prstGeom>
          <a:solidFill>
            <a:schemeClr val="bg1"/>
          </a:solidFill>
          <a:ln>
            <a:noFill/>
            <a:prstDash val="soli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823D82F-8FA8-4FAE-89BA-8D7D380A0984}"/>
              </a:ext>
            </a:extLst>
          </p:cNvPr>
          <p:cNvSpPr/>
          <p:nvPr/>
        </p:nvSpPr>
        <p:spPr>
          <a:xfrm>
            <a:off x="4584698" y="1595967"/>
            <a:ext cx="4313767" cy="470746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0CD0D2CF-4492-4C74-98C2-278DEFD5BBDA}"/>
              </a:ext>
            </a:extLst>
          </p:cNvPr>
          <p:cNvSpPr/>
          <p:nvPr/>
        </p:nvSpPr>
        <p:spPr>
          <a:xfrm>
            <a:off x="4207933" y="1964262"/>
            <a:ext cx="241300" cy="2413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74D91187-560E-49D0-9E2D-CD95AE7916DB}"/>
              </a:ext>
            </a:extLst>
          </p:cNvPr>
          <p:cNvSpPr/>
          <p:nvPr/>
        </p:nvSpPr>
        <p:spPr>
          <a:xfrm>
            <a:off x="4694766" y="1964262"/>
            <a:ext cx="241300" cy="2413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FD676894-4BAB-4FDE-AB26-465F20235A71}"/>
              </a:ext>
            </a:extLst>
          </p:cNvPr>
          <p:cNvSpPr/>
          <p:nvPr/>
        </p:nvSpPr>
        <p:spPr>
          <a:xfrm>
            <a:off x="4207933" y="2434162"/>
            <a:ext cx="241300" cy="2413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7F2EE9D1-C5D7-4177-9EBE-DAE1250708ED}"/>
              </a:ext>
            </a:extLst>
          </p:cNvPr>
          <p:cNvSpPr/>
          <p:nvPr/>
        </p:nvSpPr>
        <p:spPr>
          <a:xfrm>
            <a:off x="4694766" y="2434162"/>
            <a:ext cx="241300" cy="2413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C0E6D3F1-753B-4385-898B-B3FFAE674F24}"/>
              </a:ext>
            </a:extLst>
          </p:cNvPr>
          <p:cNvSpPr/>
          <p:nvPr/>
        </p:nvSpPr>
        <p:spPr>
          <a:xfrm>
            <a:off x="4207933" y="2904062"/>
            <a:ext cx="241300" cy="2413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5B60CF61-939E-4519-92CA-826FC5C6CDCE}"/>
              </a:ext>
            </a:extLst>
          </p:cNvPr>
          <p:cNvSpPr/>
          <p:nvPr/>
        </p:nvSpPr>
        <p:spPr>
          <a:xfrm>
            <a:off x="4694766" y="2904062"/>
            <a:ext cx="241300" cy="2413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DF70AA2E-ED1D-43C0-B3B3-6181CCE7DFF1}"/>
              </a:ext>
            </a:extLst>
          </p:cNvPr>
          <p:cNvSpPr/>
          <p:nvPr/>
        </p:nvSpPr>
        <p:spPr>
          <a:xfrm>
            <a:off x="4207933" y="3373962"/>
            <a:ext cx="241300" cy="2413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D921811E-274C-46D5-82E2-F2ACCD93E0AF}"/>
              </a:ext>
            </a:extLst>
          </p:cNvPr>
          <p:cNvSpPr/>
          <p:nvPr/>
        </p:nvSpPr>
        <p:spPr>
          <a:xfrm>
            <a:off x="4694766" y="3373962"/>
            <a:ext cx="241300" cy="2413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7A0A5419-F53E-4557-8159-3642D1237ED3}"/>
              </a:ext>
            </a:extLst>
          </p:cNvPr>
          <p:cNvSpPr/>
          <p:nvPr/>
        </p:nvSpPr>
        <p:spPr>
          <a:xfrm>
            <a:off x="4205816" y="3843862"/>
            <a:ext cx="241300" cy="2413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61C2EEC1-E164-4768-AE39-6A02BF486600}"/>
              </a:ext>
            </a:extLst>
          </p:cNvPr>
          <p:cNvSpPr/>
          <p:nvPr/>
        </p:nvSpPr>
        <p:spPr>
          <a:xfrm>
            <a:off x="4692649" y="3843862"/>
            <a:ext cx="241300" cy="2413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42F8CD7A-45F0-4841-9EF7-BFF705B4C066}"/>
              </a:ext>
            </a:extLst>
          </p:cNvPr>
          <p:cNvSpPr/>
          <p:nvPr/>
        </p:nvSpPr>
        <p:spPr>
          <a:xfrm>
            <a:off x="4205816" y="4313762"/>
            <a:ext cx="241300" cy="2413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E4CA0149-7A24-4E74-AC9C-CB85D2852754}"/>
              </a:ext>
            </a:extLst>
          </p:cNvPr>
          <p:cNvSpPr/>
          <p:nvPr/>
        </p:nvSpPr>
        <p:spPr>
          <a:xfrm>
            <a:off x="4692649" y="4313762"/>
            <a:ext cx="241300" cy="2413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4160E50F-A703-4A2D-849E-093924199951}"/>
              </a:ext>
            </a:extLst>
          </p:cNvPr>
          <p:cNvSpPr/>
          <p:nvPr/>
        </p:nvSpPr>
        <p:spPr>
          <a:xfrm>
            <a:off x="4205816" y="4783662"/>
            <a:ext cx="241300" cy="2413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E5B12FFA-2883-4B82-9E85-486F3F6B5B12}"/>
              </a:ext>
            </a:extLst>
          </p:cNvPr>
          <p:cNvSpPr/>
          <p:nvPr/>
        </p:nvSpPr>
        <p:spPr>
          <a:xfrm>
            <a:off x="4692649" y="4783662"/>
            <a:ext cx="241300" cy="2413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2344E62D-5F14-470C-AE9E-9AFF40418641}"/>
              </a:ext>
            </a:extLst>
          </p:cNvPr>
          <p:cNvSpPr/>
          <p:nvPr/>
        </p:nvSpPr>
        <p:spPr>
          <a:xfrm>
            <a:off x="4205816" y="5253562"/>
            <a:ext cx="241300" cy="2413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22D6AD7C-6E5F-4825-9B39-F22440E930A4}"/>
              </a:ext>
            </a:extLst>
          </p:cNvPr>
          <p:cNvSpPr/>
          <p:nvPr/>
        </p:nvSpPr>
        <p:spPr>
          <a:xfrm>
            <a:off x="4692649" y="5253562"/>
            <a:ext cx="241300" cy="2413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63FFA105-EE3F-424F-83BA-B0F65780A617}"/>
              </a:ext>
            </a:extLst>
          </p:cNvPr>
          <p:cNvSpPr/>
          <p:nvPr/>
        </p:nvSpPr>
        <p:spPr>
          <a:xfrm>
            <a:off x="4205816" y="5723462"/>
            <a:ext cx="241300" cy="2413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3C13A6E7-C169-485B-83DD-D225D533E721}"/>
              </a:ext>
            </a:extLst>
          </p:cNvPr>
          <p:cNvSpPr/>
          <p:nvPr/>
        </p:nvSpPr>
        <p:spPr>
          <a:xfrm>
            <a:off x="4692649" y="5723462"/>
            <a:ext cx="241300" cy="2413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Diagrama de flujo: terminador 4">
            <a:extLst>
              <a:ext uri="{FF2B5EF4-FFF2-40B4-BE49-F238E27FC236}">
                <a16:creationId xmlns:a16="http://schemas.microsoft.com/office/drawing/2014/main" id="{599A5F81-B552-4ECF-9F04-52EF4E1DFA89}"/>
              </a:ext>
            </a:extLst>
          </p:cNvPr>
          <p:cNvSpPr/>
          <p:nvPr/>
        </p:nvSpPr>
        <p:spPr>
          <a:xfrm>
            <a:off x="4258732" y="2023522"/>
            <a:ext cx="618067" cy="131246"/>
          </a:xfrm>
          <a:prstGeom prst="flowChartTerminator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Diagrama de flujo: terminador 25">
            <a:extLst>
              <a:ext uri="{FF2B5EF4-FFF2-40B4-BE49-F238E27FC236}">
                <a16:creationId xmlns:a16="http://schemas.microsoft.com/office/drawing/2014/main" id="{6495EE92-EDDC-421B-9EB4-E54876C3B8F2}"/>
              </a:ext>
            </a:extLst>
          </p:cNvPr>
          <p:cNvSpPr/>
          <p:nvPr/>
        </p:nvSpPr>
        <p:spPr>
          <a:xfrm>
            <a:off x="4275664" y="2493422"/>
            <a:ext cx="618067" cy="131246"/>
          </a:xfrm>
          <a:prstGeom prst="flowChartTerminator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Diagrama de flujo: terminador 26">
            <a:extLst>
              <a:ext uri="{FF2B5EF4-FFF2-40B4-BE49-F238E27FC236}">
                <a16:creationId xmlns:a16="http://schemas.microsoft.com/office/drawing/2014/main" id="{90DEB871-D46B-460E-904D-FA403A22B093}"/>
              </a:ext>
            </a:extLst>
          </p:cNvPr>
          <p:cNvSpPr/>
          <p:nvPr/>
        </p:nvSpPr>
        <p:spPr>
          <a:xfrm>
            <a:off x="4256615" y="2961206"/>
            <a:ext cx="618067" cy="131246"/>
          </a:xfrm>
          <a:prstGeom prst="flowChartTerminator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Diagrama de flujo: terminador 27">
            <a:extLst>
              <a:ext uri="{FF2B5EF4-FFF2-40B4-BE49-F238E27FC236}">
                <a16:creationId xmlns:a16="http://schemas.microsoft.com/office/drawing/2014/main" id="{BFEDE046-C558-46B8-B6D3-1C8C13E1C1CE}"/>
              </a:ext>
            </a:extLst>
          </p:cNvPr>
          <p:cNvSpPr/>
          <p:nvPr/>
        </p:nvSpPr>
        <p:spPr>
          <a:xfrm>
            <a:off x="4273547" y="3431106"/>
            <a:ext cx="618067" cy="131246"/>
          </a:xfrm>
          <a:prstGeom prst="flowChartTerminator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Diagrama de flujo: terminador 28">
            <a:extLst>
              <a:ext uri="{FF2B5EF4-FFF2-40B4-BE49-F238E27FC236}">
                <a16:creationId xmlns:a16="http://schemas.microsoft.com/office/drawing/2014/main" id="{2B48A406-520A-4437-ABAD-05096C6C69AE}"/>
              </a:ext>
            </a:extLst>
          </p:cNvPr>
          <p:cNvSpPr/>
          <p:nvPr/>
        </p:nvSpPr>
        <p:spPr>
          <a:xfrm>
            <a:off x="4252383" y="3896772"/>
            <a:ext cx="618067" cy="131246"/>
          </a:xfrm>
          <a:prstGeom prst="flowChartTerminator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Diagrama de flujo: terminador 29">
            <a:extLst>
              <a:ext uri="{FF2B5EF4-FFF2-40B4-BE49-F238E27FC236}">
                <a16:creationId xmlns:a16="http://schemas.microsoft.com/office/drawing/2014/main" id="{9682A2D5-754D-4E2F-81BB-2EBD003F04BA}"/>
              </a:ext>
            </a:extLst>
          </p:cNvPr>
          <p:cNvSpPr/>
          <p:nvPr/>
        </p:nvSpPr>
        <p:spPr>
          <a:xfrm>
            <a:off x="4269315" y="4366672"/>
            <a:ext cx="618067" cy="131246"/>
          </a:xfrm>
          <a:prstGeom prst="flowChartTerminator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Diagrama de flujo: terminador 30">
            <a:extLst>
              <a:ext uri="{FF2B5EF4-FFF2-40B4-BE49-F238E27FC236}">
                <a16:creationId xmlns:a16="http://schemas.microsoft.com/office/drawing/2014/main" id="{B20AA4A5-D0E3-4E3B-9D80-0BCC41A54281}"/>
              </a:ext>
            </a:extLst>
          </p:cNvPr>
          <p:cNvSpPr/>
          <p:nvPr/>
        </p:nvSpPr>
        <p:spPr>
          <a:xfrm>
            <a:off x="4256615" y="4861968"/>
            <a:ext cx="618067" cy="131246"/>
          </a:xfrm>
          <a:prstGeom prst="flowChartTerminator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Diagrama de flujo: terminador 31">
            <a:extLst>
              <a:ext uri="{FF2B5EF4-FFF2-40B4-BE49-F238E27FC236}">
                <a16:creationId xmlns:a16="http://schemas.microsoft.com/office/drawing/2014/main" id="{B9CAADE9-9684-45B2-A476-F1A66DD69565}"/>
              </a:ext>
            </a:extLst>
          </p:cNvPr>
          <p:cNvSpPr/>
          <p:nvPr/>
        </p:nvSpPr>
        <p:spPr>
          <a:xfrm>
            <a:off x="4235451" y="5327634"/>
            <a:ext cx="618067" cy="131246"/>
          </a:xfrm>
          <a:prstGeom prst="flowChartTerminator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Diagrama de flujo: terminador 32">
            <a:extLst>
              <a:ext uri="{FF2B5EF4-FFF2-40B4-BE49-F238E27FC236}">
                <a16:creationId xmlns:a16="http://schemas.microsoft.com/office/drawing/2014/main" id="{957E7BB8-DBE8-43E2-AFBA-A45C132C5FD9}"/>
              </a:ext>
            </a:extLst>
          </p:cNvPr>
          <p:cNvSpPr/>
          <p:nvPr/>
        </p:nvSpPr>
        <p:spPr>
          <a:xfrm>
            <a:off x="4252383" y="5797534"/>
            <a:ext cx="618067" cy="131246"/>
          </a:xfrm>
          <a:prstGeom prst="flowChartTerminator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Marcador de texto 34">
            <a:extLst>
              <a:ext uri="{FF2B5EF4-FFF2-40B4-BE49-F238E27FC236}">
                <a16:creationId xmlns:a16="http://schemas.microsoft.com/office/drawing/2014/main" id="{AD29FF58-FA6B-49C3-8535-174DC0A59B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8233" y="1808163"/>
            <a:ext cx="3797299" cy="438943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37" name="Marcador de texto 36">
            <a:extLst>
              <a:ext uri="{FF2B5EF4-FFF2-40B4-BE49-F238E27FC236}">
                <a16:creationId xmlns:a16="http://schemas.microsoft.com/office/drawing/2014/main" id="{1A807F8E-6BA2-49CE-8101-C51D3E736C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92700" y="1808163"/>
            <a:ext cx="3793066" cy="438943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39" name="Marcador de texto 38">
            <a:extLst>
              <a:ext uri="{FF2B5EF4-FFF2-40B4-BE49-F238E27FC236}">
                <a16:creationId xmlns:a16="http://schemas.microsoft.com/office/drawing/2014/main" id="{35665C74-1F52-481A-AC0B-91CDC1C325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1301" y="1081609"/>
            <a:ext cx="8657164" cy="514357"/>
          </a:xfrm>
        </p:spPr>
        <p:txBody>
          <a:bodyPr>
            <a:noAutofit/>
          </a:bodyPr>
          <a:lstStyle>
            <a:lvl1pPr marL="0" indent="0" algn="ctr">
              <a:buNone/>
              <a:defRPr sz="2800" b="1">
                <a:effectLst/>
                <a:highlight>
                  <a:srgbClr val="FFFF00"/>
                </a:highlight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s-CO" dirty="0"/>
              <a:t>Titulo</a:t>
            </a:r>
          </a:p>
        </p:txBody>
      </p:sp>
    </p:spTree>
    <p:extLst>
      <p:ext uri="{BB962C8B-B14F-4D97-AF65-F5344CB8AC3E}">
        <p14:creationId xmlns:p14="http://schemas.microsoft.com/office/powerpoint/2010/main" val="933499989"/>
      </p:ext>
    </p:extLst>
  </p:cSld>
  <p:clrMapOvr>
    <a:masterClrMapping/>
  </p:clrMapOvr>
  <p:transition spd="slow">
    <p:wipe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5ECEE45-43AD-401D-8E5E-1B804D705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88872-E461-4803-8565-2462F14E7321}" type="datetimeFigureOut">
              <a:rPr lang="es-CO" smtClean="0"/>
              <a:t>7/07/2021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EF545E6-2110-4F71-8A81-385945CD9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FD0459A-49FE-46C8-B597-7A06AB827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C4D59-2843-465A-AEDC-671A246ECBB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33831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B7E12-5D82-41FF-B550-B15D058992A6}" type="datetimeFigureOut">
              <a:rPr lang="es-CO" smtClean="0"/>
              <a:t>7/07/2021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900018-3D00-4238-9FE9-4244C1A8602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20081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</p:sldLayoutIdLst>
  <p:transition spd="slow">
    <p:wipe dir="r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reciendoenelevangelio.org/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9C7137CA-2D81-4FCF-BED0-F0B8B120233C}"/>
              </a:ext>
            </a:extLst>
          </p:cNvPr>
          <p:cNvGrpSpPr/>
          <p:nvPr/>
        </p:nvGrpSpPr>
        <p:grpSpPr>
          <a:xfrm>
            <a:off x="4336532" y="-440494"/>
            <a:ext cx="5189078" cy="7768394"/>
            <a:chOff x="-427030" y="-440494"/>
            <a:chExt cx="4446580" cy="7768394"/>
          </a:xfrm>
          <a:solidFill>
            <a:srgbClr val="712112"/>
          </a:solidFill>
        </p:grpSpPr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0E5FD1E6-D6E7-4DE3-B9E2-38E43763BAC9}"/>
                </a:ext>
              </a:extLst>
            </p:cNvPr>
            <p:cNvSpPr/>
            <p:nvPr/>
          </p:nvSpPr>
          <p:spPr>
            <a:xfrm>
              <a:off x="-427030" y="-440494"/>
              <a:ext cx="4446580" cy="7768394"/>
            </a:xfrm>
            <a:prstGeom prst="rect">
              <a:avLst/>
            </a:prstGeom>
            <a:grpFill/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DDC94A51-8F1E-4C27-A977-E6AA0FC2E179}"/>
                </a:ext>
              </a:extLst>
            </p:cNvPr>
            <p:cNvSpPr txBox="1"/>
            <p:nvPr/>
          </p:nvSpPr>
          <p:spPr>
            <a:xfrm>
              <a:off x="1" y="1204810"/>
              <a:ext cx="3634052" cy="221599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3800" b="1" dirty="0">
                  <a:solidFill>
                    <a:schemeClr val="bg1"/>
                  </a:solidFill>
                  <a:latin typeface="Freehand575 BT" panose="03080702030306060204" pitchFamily="66" charset="0"/>
                </a:rPr>
                <a:t>Hageo</a:t>
              </a:r>
            </a:p>
          </p:txBody>
        </p:sp>
        <p:cxnSp>
          <p:nvCxnSpPr>
            <p:cNvPr id="7" name="Conector recto 6">
              <a:extLst>
                <a:ext uri="{FF2B5EF4-FFF2-40B4-BE49-F238E27FC236}">
                  <a16:creationId xmlns:a16="http://schemas.microsoft.com/office/drawing/2014/main" id="{2FCBF313-710C-4F07-90F1-68E7285F395F}"/>
                </a:ext>
              </a:extLst>
            </p:cNvPr>
            <p:cNvCxnSpPr/>
            <p:nvPr/>
          </p:nvCxnSpPr>
          <p:spPr>
            <a:xfrm>
              <a:off x="486633" y="3375038"/>
              <a:ext cx="2676485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08920311-495F-4C64-8C47-12C0328AC853}"/>
                </a:ext>
              </a:extLst>
            </p:cNvPr>
            <p:cNvSpPr txBox="1"/>
            <p:nvPr/>
          </p:nvSpPr>
          <p:spPr>
            <a:xfrm>
              <a:off x="270788" y="3420801"/>
              <a:ext cx="3363265" cy="107721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3200" b="1" dirty="0">
                  <a:highlight>
                    <a:srgbClr val="FFFF00"/>
                  </a:highlight>
                  <a:latin typeface="Arial Narrow" panose="020B0606020202030204" pitchFamily="34" charset="0"/>
                </a:rPr>
                <a:t>“Despertando al Pueblo”</a:t>
              </a:r>
              <a:endParaRPr lang="es-CO" sz="1600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7226CD89-6507-4B5E-93DA-ED0F66E2CF18}"/>
                </a:ext>
              </a:extLst>
            </p:cNvPr>
            <p:cNvSpPr txBox="1"/>
            <p:nvPr/>
          </p:nvSpPr>
          <p:spPr>
            <a:xfrm>
              <a:off x="1686865" y="1626341"/>
              <a:ext cx="1833379" cy="58477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32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Profeta</a:t>
              </a:r>
              <a:endParaRPr lang="es-CO" sz="1600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2509145"/>
      </p:ext>
    </p:extLst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B3339369-20EB-48C3-86DC-16E3BD9942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O" dirty="0"/>
              <a:t>La Razón de la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797284D-AACC-4AD1-ADA4-BD4C2E8A0B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s-CO" dirty="0"/>
              <a:t>Profecía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81DA3FE-392C-4EBE-A17A-08EA806A3E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3318" y="1524000"/>
            <a:ext cx="8649616" cy="4685249"/>
          </a:xfrm>
        </p:spPr>
        <p:txBody>
          <a:bodyPr>
            <a:normAutofit fontScale="92500" lnSpcReduction="20000"/>
          </a:bodyPr>
          <a:lstStyle/>
          <a:p>
            <a:pPr>
              <a:buSzPct val="130000"/>
              <a:buBlip>
                <a:blip r:embed="rId2"/>
              </a:buBlip>
            </a:pPr>
            <a:r>
              <a:rPr lang="es-CO" sz="3600" dirty="0"/>
              <a:t>Primeramente, para que inicien de nuevo las obras de reconstrucción del templo (1:4, 9).</a:t>
            </a:r>
          </a:p>
          <a:p>
            <a:pPr lvl="1">
              <a:buSzPct val="130000"/>
              <a:buBlip>
                <a:blip r:embed="rId3"/>
              </a:buBlip>
            </a:pPr>
            <a:r>
              <a:rPr lang="es-CO" sz="3200" dirty="0" err="1">
                <a:solidFill>
                  <a:srgbClr val="FF0000"/>
                </a:solidFill>
              </a:rPr>
              <a:t>Hag</a:t>
            </a:r>
            <a:r>
              <a:rPr lang="es-CO" sz="3200" dirty="0">
                <a:solidFill>
                  <a:srgbClr val="FF0000"/>
                </a:solidFill>
              </a:rPr>
              <a:t> 1:4</a:t>
            </a:r>
            <a:r>
              <a:rPr lang="es-CO" sz="3200" dirty="0"/>
              <a:t> </a:t>
            </a:r>
            <a:r>
              <a:rPr lang="es-CO" sz="3200" b="0" dirty="0">
                <a:latin typeface="Weidemann" panose="02000503060000020004" pitchFamily="2" charset="0"/>
              </a:rPr>
              <a:t>¿Es para vosotros tiempo, para vosotros, de habitar en vuestras casas artesonadas, y </a:t>
            </a:r>
            <a:r>
              <a:rPr lang="es-CO" sz="3200" b="0" dirty="0">
                <a:highlight>
                  <a:srgbClr val="FFFF00"/>
                </a:highlight>
                <a:latin typeface="Weidemann" panose="02000503060000020004" pitchFamily="2" charset="0"/>
              </a:rPr>
              <a:t>esta casa está desierta</a:t>
            </a:r>
            <a:r>
              <a:rPr lang="es-CO" sz="3200" b="0" dirty="0">
                <a:latin typeface="Weidemann" panose="02000503060000020004" pitchFamily="2" charset="0"/>
              </a:rPr>
              <a:t>?</a:t>
            </a:r>
          </a:p>
          <a:p>
            <a:pPr lvl="1">
              <a:buSzPct val="130000"/>
              <a:buBlip>
                <a:blip r:embed="rId3"/>
              </a:buBlip>
            </a:pPr>
            <a:r>
              <a:rPr lang="es-CO" sz="3200" dirty="0" err="1">
                <a:solidFill>
                  <a:srgbClr val="FF0000"/>
                </a:solidFill>
              </a:rPr>
              <a:t>Hag</a:t>
            </a:r>
            <a:r>
              <a:rPr lang="es-CO" sz="3200" dirty="0">
                <a:solidFill>
                  <a:srgbClr val="FF0000"/>
                </a:solidFill>
              </a:rPr>
              <a:t> 1:9</a:t>
            </a:r>
            <a:r>
              <a:rPr lang="es-CO" sz="3200" b="0" i="1" dirty="0"/>
              <a:t> </a:t>
            </a:r>
            <a:r>
              <a:rPr lang="es-CO" sz="3200" b="0" dirty="0">
                <a:latin typeface="Weidemann" panose="02000503060000020004" pitchFamily="2" charset="0"/>
              </a:rPr>
              <a:t>Buscáis mucho, y halláis poco; y encerráis en casa, y yo lo disiparé en un soplo. ¿Por qué? dice Jehová de los ejércitos. Por cuanto </a:t>
            </a:r>
            <a:r>
              <a:rPr lang="es-CO" sz="3200" b="0" dirty="0">
                <a:highlight>
                  <a:srgbClr val="FFFF00"/>
                </a:highlight>
                <a:latin typeface="Weidemann" panose="02000503060000020004" pitchFamily="2" charset="0"/>
              </a:rPr>
              <a:t>mi casa está desierta</a:t>
            </a:r>
            <a:r>
              <a:rPr lang="es-CO" sz="3200" b="0" dirty="0">
                <a:latin typeface="Weidemann" panose="02000503060000020004" pitchFamily="2" charset="0"/>
              </a:rPr>
              <a:t>, y cada uno de vosotros corre a su propia casa.</a:t>
            </a:r>
          </a:p>
          <a:p>
            <a:pPr>
              <a:buSzPct val="130000"/>
              <a:buBlip>
                <a:blip r:embed="rId2"/>
              </a:buBlip>
            </a:pPr>
            <a:r>
              <a:rPr lang="es-CO" sz="3600" dirty="0"/>
              <a:t>En segundo lugar, para que retornen al Señor y vivan conforme a Su voluntad.</a:t>
            </a:r>
          </a:p>
        </p:txBody>
      </p:sp>
    </p:spTree>
    <p:extLst>
      <p:ext uri="{BB962C8B-B14F-4D97-AF65-F5344CB8AC3E}">
        <p14:creationId xmlns:p14="http://schemas.microsoft.com/office/powerpoint/2010/main" val="375160226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B3339369-20EB-48C3-86DC-16E3BD9942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O" dirty="0"/>
              <a:t>La Razón de la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797284D-AACC-4AD1-ADA4-BD4C2E8A0B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s-CO" dirty="0"/>
              <a:t>Profecía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81DA3FE-392C-4EBE-A17A-08EA806A3E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3318" y="1524000"/>
            <a:ext cx="8649616" cy="4685249"/>
          </a:xfrm>
        </p:spPr>
        <p:txBody>
          <a:bodyPr>
            <a:normAutofit fontScale="92500" lnSpcReduction="20000"/>
          </a:bodyPr>
          <a:lstStyle/>
          <a:p>
            <a:pPr>
              <a:buSzPct val="130000"/>
              <a:buBlip>
                <a:blip r:embed="rId2"/>
              </a:buBlip>
            </a:pPr>
            <a:r>
              <a:rPr lang="es-CO" sz="3600" dirty="0"/>
              <a:t>Primeramente, para que inicien de nuevo las obras de reconstrucción del templo (1:4, 9).</a:t>
            </a:r>
          </a:p>
          <a:p>
            <a:pPr lvl="1">
              <a:buSzPct val="130000"/>
              <a:buBlip>
                <a:blip r:embed="rId3"/>
              </a:buBlip>
            </a:pPr>
            <a:r>
              <a:rPr lang="es-CO" sz="3200" dirty="0" err="1">
                <a:solidFill>
                  <a:srgbClr val="FF0000"/>
                </a:solidFill>
              </a:rPr>
              <a:t>Hag</a:t>
            </a:r>
            <a:r>
              <a:rPr lang="es-CO" sz="3200" dirty="0">
                <a:solidFill>
                  <a:srgbClr val="FF0000"/>
                </a:solidFill>
              </a:rPr>
              <a:t> 1:4</a:t>
            </a:r>
            <a:r>
              <a:rPr lang="es-CO" sz="3200" dirty="0"/>
              <a:t> </a:t>
            </a:r>
            <a:r>
              <a:rPr lang="es-CO" sz="3200" b="0" dirty="0">
                <a:latin typeface="Weidemann" panose="02000503060000020004" pitchFamily="2" charset="0"/>
              </a:rPr>
              <a:t>¿Es para vosotros tiempo, para vosotros, de habitar en vuestras casas artesonadas, y </a:t>
            </a:r>
            <a:r>
              <a:rPr lang="es-CO" sz="3200" b="0" dirty="0">
                <a:highlight>
                  <a:srgbClr val="FFFF00"/>
                </a:highlight>
                <a:latin typeface="Weidemann" panose="02000503060000020004" pitchFamily="2" charset="0"/>
              </a:rPr>
              <a:t>esta casa está desierta</a:t>
            </a:r>
            <a:r>
              <a:rPr lang="es-CO" sz="3200" b="0" dirty="0">
                <a:latin typeface="Weidemann" panose="02000503060000020004" pitchFamily="2" charset="0"/>
              </a:rPr>
              <a:t>?</a:t>
            </a:r>
          </a:p>
          <a:p>
            <a:pPr lvl="1">
              <a:buSzPct val="130000"/>
              <a:buBlip>
                <a:blip r:embed="rId3"/>
              </a:buBlip>
            </a:pPr>
            <a:r>
              <a:rPr lang="es-CO" sz="3200" dirty="0" err="1">
                <a:solidFill>
                  <a:srgbClr val="FF0000"/>
                </a:solidFill>
              </a:rPr>
              <a:t>Hag</a:t>
            </a:r>
            <a:r>
              <a:rPr lang="es-CO" sz="3200" dirty="0">
                <a:solidFill>
                  <a:srgbClr val="FF0000"/>
                </a:solidFill>
              </a:rPr>
              <a:t> 1:9</a:t>
            </a:r>
            <a:r>
              <a:rPr lang="es-CO" sz="3200" b="0" i="1" dirty="0"/>
              <a:t> </a:t>
            </a:r>
            <a:r>
              <a:rPr lang="es-CO" sz="3200" b="0" dirty="0">
                <a:latin typeface="Weidemann" panose="02000503060000020004" pitchFamily="2" charset="0"/>
              </a:rPr>
              <a:t>Buscáis mucho, y halláis poco; y encerráis en casa, y yo lo disiparé en un soplo. ¿Por qué? dice Jehová de los ejércitos. Por cuanto </a:t>
            </a:r>
            <a:r>
              <a:rPr lang="es-CO" sz="3200" b="0" dirty="0">
                <a:highlight>
                  <a:srgbClr val="FFFF00"/>
                </a:highlight>
                <a:latin typeface="Weidemann" panose="02000503060000020004" pitchFamily="2" charset="0"/>
              </a:rPr>
              <a:t>mi casa está desierta</a:t>
            </a:r>
            <a:r>
              <a:rPr lang="es-CO" sz="3200" b="0" dirty="0">
                <a:latin typeface="Weidemann" panose="02000503060000020004" pitchFamily="2" charset="0"/>
              </a:rPr>
              <a:t>, y cada uno de vosotros corre a su propia casa.</a:t>
            </a:r>
          </a:p>
          <a:p>
            <a:pPr>
              <a:buSzPct val="130000"/>
              <a:buBlip>
                <a:blip r:embed="rId2"/>
              </a:buBlip>
            </a:pPr>
            <a:r>
              <a:rPr lang="es-CO" sz="3600" dirty="0">
                <a:highlight>
                  <a:srgbClr val="00FF00"/>
                </a:highlight>
              </a:rPr>
              <a:t>En segundo lugar, para que retornen al Señor y vivan conforme a Su voluntad.</a:t>
            </a:r>
          </a:p>
        </p:txBody>
      </p:sp>
    </p:spTree>
    <p:extLst>
      <p:ext uri="{BB962C8B-B14F-4D97-AF65-F5344CB8AC3E}">
        <p14:creationId xmlns:p14="http://schemas.microsoft.com/office/powerpoint/2010/main" val="150134322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905924-DC43-471C-96A1-5D1154003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sz="5400" dirty="0">
                <a:latin typeface="Avallon Alt" pitchFamily="2" charset="0"/>
              </a:rPr>
              <a:t>Es un Mensaje de Reflexión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D0230E4-2793-4918-8EA0-3E9344E70C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8233" y="1808163"/>
            <a:ext cx="3797299" cy="4620108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s-CO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Hageo 1:5 </a:t>
            </a:r>
          </a:p>
          <a:p>
            <a:pPr marL="514350" indent="-514350">
              <a:lnSpc>
                <a:spcPct val="120000"/>
              </a:lnSpc>
              <a:buClr>
                <a:srgbClr val="C00000"/>
              </a:buClr>
              <a:buFont typeface="+mj-lt"/>
              <a:buAutoNum type="arabicPeriod" startAt="5"/>
            </a:pPr>
            <a:r>
              <a:rPr lang="es-CO" sz="3200" dirty="0"/>
              <a:t>Pues así ha dicho Jehová de los ejércitos: </a:t>
            </a:r>
            <a:r>
              <a:rPr lang="es-CO" sz="3200" dirty="0">
                <a:highlight>
                  <a:srgbClr val="FFFF00"/>
                </a:highlight>
              </a:rPr>
              <a:t>Meditad bien sobre vuestros caminos</a:t>
            </a:r>
            <a:r>
              <a:rPr lang="es-CO" sz="3200" dirty="0"/>
              <a:t>.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4CCEC22-DEF9-4293-85B8-77754F5919F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s-CO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Hageo 1:7</a:t>
            </a:r>
          </a:p>
          <a:p>
            <a:pPr marL="514350" indent="-514350">
              <a:lnSpc>
                <a:spcPct val="120000"/>
              </a:lnSpc>
              <a:buClr>
                <a:srgbClr val="C00000"/>
              </a:buClr>
              <a:buFont typeface="+mj-lt"/>
              <a:buAutoNum type="arabicPeriod" startAt="7"/>
            </a:pPr>
            <a:r>
              <a:rPr lang="es-CO" sz="3200" dirty="0"/>
              <a:t>Así ha dicho Jehová de los ejércitos: </a:t>
            </a:r>
            <a:r>
              <a:rPr lang="es-CO" sz="3200" dirty="0">
                <a:highlight>
                  <a:srgbClr val="FFFF00"/>
                </a:highlight>
              </a:rPr>
              <a:t>Meditad sobre vuestros caminos</a:t>
            </a:r>
            <a:r>
              <a:rPr lang="es-CO" sz="3200" dirty="0"/>
              <a:t>.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E2352B5-0D49-4EF9-97E1-9A424419310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s-CO" dirty="0"/>
              <a:t>En dos ocasiones aparece la frase</a:t>
            </a:r>
          </a:p>
        </p:txBody>
      </p:sp>
    </p:spTree>
    <p:extLst>
      <p:ext uri="{BB962C8B-B14F-4D97-AF65-F5344CB8AC3E}">
        <p14:creationId xmlns:p14="http://schemas.microsoft.com/office/powerpoint/2010/main" val="332556410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0E5FD1E6-D6E7-4DE3-B9E2-38E43763BAC9}"/>
              </a:ext>
            </a:extLst>
          </p:cNvPr>
          <p:cNvSpPr/>
          <p:nvPr/>
        </p:nvSpPr>
        <p:spPr>
          <a:xfrm>
            <a:off x="-439729" y="-440494"/>
            <a:ext cx="4446580" cy="7768394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DC94A51-8F1E-4C27-A977-E6AA0FC2E179}"/>
              </a:ext>
            </a:extLst>
          </p:cNvPr>
          <p:cNvSpPr txBox="1"/>
          <p:nvPr/>
        </p:nvSpPr>
        <p:spPr>
          <a:xfrm>
            <a:off x="1" y="1204810"/>
            <a:ext cx="363405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3800" b="1" dirty="0">
                <a:solidFill>
                  <a:schemeClr val="bg1"/>
                </a:solidFill>
                <a:latin typeface="Freehand575 BT" panose="03080702030306060204" pitchFamily="66" charset="0"/>
              </a:rPr>
              <a:t>Hageo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2FCBF313-710C-4F07-90F1-68E7285F395F}"/>
              </a:ext>
            </a:extLst>
          </p:cNvPr>
          <p:cNvCxnSpPr/>
          <p:nvPr/>
        </p:nvCxnSpPr>
        <p:spPr>
          <a:xfrm>
            <a:off x="486633" y="3375038"/>
            <a:ext cx="267648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08920311-495F-4C64-8C47-12C0328AC853}"/>
              </a:ext>
            </a:extLst>
          </p:cNvPr>
          <p:cNvSpPr txBox="1"/>
          <p:nvPr/>
        </p:nvSpPr>
        <p:spPr>
          <a:xfrm>
            <a:off x="270788" y="3420801"/>
            <a:ext cx="33632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>
                <a:highlight>
                  <a:srgbClr val="FFFF00"/>
                </a:highlight>
                <a:latin typeface="Arial Narrow" panose="020B0606020202030204" pitchFamily="34" charset="0"/>
              </a:rPr>
              <a:t>El Pecado en la Vida del Creyente</a:t>
            </a:r>
          </a:p>
          <a:p>
            <a:pPr algn="ctr"/>
            <a:r>
              <a:rPr lang="es-CO" sz="3200" b="1" dirty="0">
                <a:solidFill>
                  <a:schemeClr val="bg1"/>
                </a:solidFill>
                <a:latin typeface="Arial Narrow" panose="020B0606020202030204" pitchFamily="34" charset="0"/>
              </a:rPr>
              <a:t>*******</a:t>
            </a:r>
          </a:p>
          <a:p>
            <a:pPr algn="ctr"/>
            <a:r>
              <a:rPr lang="es-CO" sz="1600" dirty="0">
                <a:solidFill>
                  <a:schemeClr val="bg1"/>
                </a:solidFill>
                <a:latin typeface="Arial Narrow" panose="020B0606020202030204" pitchFamily="34" charset="0"/>
              </a:rPr>
              <a:t>Sermones bíblicos del libro de Hageo, presentados por:</a:t>
            </a:r>
          </a:p>
          <a:p>
            <a:pPr algn="ctr"/>
            <a:r>
              <a:rPr lang="es-CO" sz="1600" dirty="0">
                <a:solidFill>
                  <a:schemeClr val="bg1"/>
                </a:solidFill>
                <a:latin typeface="Arial Narrow" panose="020B0606020202030204" pitchFamily="34" charset="0"/>
              </a:rPr>
              <a:t>Luis Felipe Torres 2021©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226CD89-6507-4B5E-93DA-ED0F66E2CF18}"/>
              </a:ext>
            </a:extLst>
          </p:cNvPr>
          <p:cNvSpPr txBox="1"/>
          <p:nvPr/>
        </p:nvSpPr>
        <p:spPr>
          <a:xfrm>
            <a:off x="1686865" y="1626341"/>
            <a:ext cx="18333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>
                <a:solidFill>
                  <a:schemeClr val="bg1"/>
                </a:solidFill>
                <a:latin typeface="Arial Narrow" panose="020B0606020202030204" pitchFamily="34" charset="0"/>
              </a:rPr>
              <a:t>Profeta</a:t>
            </a:r>
            <a:endParaRPr lang="es-CO" sz="16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A0B71F7-21E8-4E69-8BDE-3DA765F5188B}"/>
              </a:ext>
            </a:extLst>
          </p:cNvPr>
          <p:cNvSpPr txBox="1"/>
          <p:nvPr/>
        </p:nvSpPr>
        <p:spPr>
          <a:xfrm>
            <a:off x="0" y="622440"/>
            <a:ext cx="35987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>
                <a:solidFill>
                  <a:srgbClr val="FFFF00"/>
                </a:solidFill>
                <a:latin typeface="Arial Narrow" panose="020B0606020202030204" pitchFamily="34" charset="0"/>
              </a:rPr>
              <a:t>Sermón 4</a:t>
            </a:r>
            <a:endParaRPr lang="es-CO" sz="1600" dirty="0">
              <a:solidFill>
                <a:srgbClr val="FFFF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7201289"/>
      </p:ext>
    </p:extLst>
  </p:cSld>
  <p:clrMapOvr>
    <a:masterClrMapping/>
  </p:clrMapOvr>
  <p:transition spd="slow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ED3F1661-DDCE-4BFE-9466-C44139352F39}"/>
              </a:ext>
            </a:extLst>
          </p:cNvPr>
          <p:cNvSpPr txBox="1"/>
          <p:nvPr/>
        </p:nvSpPr>
        <p:spPr>
          <a:xfrm>
            <a:off x="237836" y="4918366"/>
            <a:ext cx="866832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6600" dirty="0">
                <a:ln w="3175">
                  <a:noFill/>
                </a:ln>
                <a:effectLst>
                  <a:glow rad="101600">
                    <a:schemeClr val="bg1"/>
                  </a:glow>
                </a:effectLst>
                <a:latin typeface="Avallon Alt" pitchFamily="2" charset="0"/>
              </a:rPr>
              <a:t>El pecado voluntario en el creyente</a:t>
            </a:r>
          </a:p>
        </p:txBody>
      </p:sp>
    </p:spTree>
    <p:extLst>
      <p:ext uri="{BB962C8B-B14F-4D97-AF65-F5344CB8AC3E}">
        <p14:creationId xmlns:p14="http://schemas.microsoft.com/office/powerpoint/2010/main" val="4082156188"/>
      </p:ext>
    </p:extLst>
  </p:cSld>
  <p:clrMapOvr>
    <a:masterClrMapping/>
  </p:clrMapOvr>
  <p:transition spd="slow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9D3206D1-BB0A-4547-84B5-9249B5C56D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O" dirty="0"/>
              <a:t>Hebreos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8E6A70A-9033-451D-8477-967A2D120B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s-CO" dirty="0"/>
              <a:t>10:26-31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A1977BF-F401-4B3D-B54E-E30176E5585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  <a:buFont typeface="+mj-lt"/>
              <a:buAutoNum type="arabicPeriod" startAt="26"/>
            </a:pPr>
            <a:r>
              <a:rPr lang="es-CO" dirty="0"/>
              <a:t>Porque si </a:t>
            </a:r>
            <a:r>
              <a:rPr lang="es-CO" dirty="0">
                <a:highlight>
                  <a:srgbClr val="C0C0C0"/>
                </a:highlight>
              </a:rPr>
              <a:t>pecáremos voluntariamente</a:t>
            </a:r>
            <a:r>
              <a:rPr lang="es-CO" dirty="0"/>
              <a:t> después de haber recibido el conocimiento de la verdad, ya no queda más sacrificio por los pecados,</a:t>
            </a:r>
          </a:p>
          <a:p>
            <a:pPr>
              <a:lnSpc>
                <a:spcPct val="120000"/>
              </a:lnSpc>
              <a:buFont typeface="+mj-lt"/>
              <a:buAutoNum type="arabicPeriod" startAt="26"/>
            </a:pPr>
            <a:r>
              <a:rPr lang="es-CO" dirty="0"/>
              <a:t>sino una horrenda expectación de juicio, y de hervor de fuego que ha de devorar a los adversarios.</a:t>
            </a:r>
          </a:p>
          <a:p>
            <a:pPr>
              <a:lnSpc>
                <a:spcPct val="120000"/>
              </a:lnSpc>
              <a:buFont typeface="+mj-lt"/>
              <a:buAutoNum type="arabicPeriod" startAt="26"/>
            </a:pPr>
            <a:r>
              <a:rPr lang="es-CO" dirty="0"/>
              <a:t>El que viola la ley de Moisés, por el testimonio de dos o de tres testigos muere irremisiblemente.</a:t>
            </a:r>
          </a:p>
        </p:txBody>
      </p:sp>
    </p:spTree>
    <p:extLst>
      <p:ext uri="{BB962C8B-B14F-4D97-AF65-F5344CB8AC3E}">
        <p14:creationId xmlns:p14="http://schemas.microsoft.com/office/powerpoint/2010/main" val="108891328"/>
      </p:ext>
    </p:extLst>
  </p:cSld>
  <p:clrMapOvr>
    <a:masterClrMapping/>
  </p:clrMapOvr>
  <p:transition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9D3206D1-BB0A-4547-84B5-9249B5C56D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O" dirty="0"/>
              <a:t>Hebreos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8E6A70A-9033-451D-8477-967A2D120B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s-CO" dirty="0"/>
              <a:t>10:26-31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A1977BF-F401-4B3D-B54E-E30176E5585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  <a:buFont typeface="+mj-lt"/>
              <a:buAutoNum type="arabicPeriod" startAt="29"/>
            </a:pPr>
            <a:r>
              <a:rPr lang="es-CO" dirty="0"/>
              <a:t>¿Cuánto mayor castigo pensáis que merecerá el que pisoteare al Hijo de Dios, y tuviere por inmunda la sangre del pacto en la cual fue santificado, e hiciere afrenta al Espíritu de gracia?</a:t>
            </a:r>
          </a:p>
          <a:p>
            <a:pPr>
              <a:lnSpc>
                <a:spcPct val="120000"/>
              </a:lnSpc>
              <a:buFont typeface="+mj-lt"/>
              <a:buAutoNum type="arabicPeriod" startAt="29"/>
            </a:pPr>
            <a:r>
              <a:rPr lang="es-CO" dirty="0"/>
              <a:t>Pues conocemos al que dijo: Mía es la venganza, yo daré el pago, dice el Señor. Y otra vez: El Señor juzgará a su pueblo.</a:t>
            </a:r>
          </a:p>
          <a:p>
            <a:pPr>
              <a:lnSpc>
                <a:spcPct val="120000"/>
              </a:lnSpc>
              <a:buFont typeface="+mj-lt"/>
              <a:buAutoNum type="arabicPeriod" startAt="29"/>
            </a:pPr>
            <a:r>
              <a:rPr lang="es-CO" dirty="0"/>
              <a:t>¡Horrenda cosa es caer en manos del Dios vivo!</a:t>
            </a:r>
          </a:p>
        </p:txBody>
      </p:sp>
    </p:spTree>
    <p:extLst>
      <p:ext uri="{BB962C8B-B14F-4D97-AF65-F5344CB8AC3E}">
        <p14:creationId xmlns:p14="http://schemas.microsoft.com/office/powerpoint/2010/main" val="2973239012"/>
      </p:ext>
    </p:extLst>
  </p:cSld>
  <p:clrMapOvr>
    <a:masterClrMapping/>
  </p:clrMapOvr>
  <p:transition spd="slow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842CD802-41F3-44C8-97AA-C86EB50C2223}"/>
              </a:ext>
            </a:extLst>
          </p:cNvPr>
          <p:cNvSpPr/>
          <p:nvPr/>
        </p:nvSpPr>
        <p:spPr>
          <a:xfrm>
            <a:off x="3126509" y="3191307"/>
            <a:ext cx="4802909" cy="447819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6E1F3DA-A783-41D0-8D03-52C5E69A9FD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10000"/>
          </a:bodyPr>
          <a:lstStyle/>
          <a:p>
            <a:pPr>
              <a:buBlip>
                <a:blip r:embed="rId2"/>
              </a:buBlip>
            </a:pPr>
            <a:r>
              <a:rPr lang="es-CO" sz="4000" dirty="0"/>
              <a:t>Para entender lo que significa “pecado voluntario” debe recurrirse al Antiguo Testamento.</a:t>
            </a:r>
          </a:p>
          <a:p>
            <a:pPr lvl="1">
              <a:buBlip>
                <a:blip r:embed="rId3"/>
              </a:buBlip>
            </a:pPr>
            <a:r>
              <a:rPr lang="es-CO" sz="36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Núm</a:t>
            </a:r>
            <a:r>
              <a:rPr lang="es-CO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15:24</a:t>
            </a:r>
            <a:r>
              <a:rPr lang="es-CO" sz="3600" dirty="0">
                <a:solidFill>
                  <a:srgbClr val="C00000"/>
                </a:solidFill>
              </a:rPr>
              <a:t> </a:t>
            </a:r>
            <a:r>
              <a:rPr lang="es-CO" sz="3600" b="0" dirty="0"/>
              <a:t>si el pecado fue hecho por yerro con ignorancia de la congregación, toda la congregación ofrecerá un novillo por holocausto en olor grato a Jehová, con su ofrenda y su libación conforme a la ley, y un macho cabrío en expiación.</a:t>
            </a:r>
          </a:p>
          <a:p>
            <a:pPr lvl="2">
              <a:buBlip>
                <a:blip r:embed="rId2"/>
              </a:buBlip>
            </a:pPr>
            <a:r>
              <a:rPr lang="es-CO" sz="3200" dirty="0"/>
              <a:t>Había provisión para los pecados de ignorancia</a:t>
            </a:r>
          </a:p>
          <a:p>
            <a:pPr lvl="1">
              <a:buBlip>
                <a:blip r:embed="rId3"/>
              </a:buBlip>
            </a:pPr>
            <a:endParaRPr lang="es-CO" sz="3600" b="0" dirty="0"/>
          </a:p>
        </p:txBody>
      </p:sp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422F2FE5-6D44-4C39-9A69-F9A57FAEFCB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O" dirty="0"/>
              <a:t>Pecado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C93CF00-1D36-4A76-BB28-33CF6B6680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s-CO" dirty="0"/>
              <a:t>Voluntario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8FAB20A-422A-4B1E-A2FE-7DB2A9423EC9}"/>
              </a:ext>
            </a:extLst>
          </p:cNvPr>
          <p:cNvSpPr txBox="1"/>
          <p:nvPr/>
        </p:nvSpPr>
        <p:spPr>
          <a:xfrm>
            <a:off x="7347527" y="1287738"/>
            <a:ext cx="1679574" cy="1692771"/>
          </a:xfrm>
          <a:prstGeom prst="rect">
            <a:avLst/>
          </a:prstGeom>
          <a:solidFill>
            <a:srgbClr val="FFFFE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s-CO" sz="1200" b="1" dirty="0"/>
              <a:t>Yerro</a:t>
            </a:r>
            <a:r>
              <a:rPr lang="es-CO" sz="1200" dirty="0"/>
              <a:t>: </a:t>
            </a:r>
            <a:r>
              <a:rPr lang="es-CO" sz="1200" dirty="0">
                <a:latin typeface="Weidemann" panose="02000503060000020004" pitchFamily="2" charset="0"/>
              </a:rPr>
              <a:t>Es un error no intencional, de juicio o acción, resultado de las debilidades de la carne.</a:t>
            </a:r>
          </a:p>
          <a:p>
            <a:r>
              <a:rPr lang="es-CO" sz="800" dirty="0">
                <a:latin typeface="Weidemann" panose="02000503060000020004" pitchFamily="2" charset="0"/>
              </a:rPr>
              <a:t>Porter, J. L. (2009). YERRO. En R. S. Taylor, J. K. </a:t>
            </a:r>
            <a:r>
              <a:rPr lang="es-CO" sz="800" dirty="0" err="1">
                <a:latin typeface="Weidemann" panose="02000503060000020004" pitchFamily="2" charset="0"/>
              </a:rPr>
              <a:t>Grider</a:t>
            </a:r>
            <a:r>
              <a:rPr lang="es-CO" sz="800" dirty="0">
                <a:latin typeface="Weidemann" panose="02000503060000020004" pitchFamily="2" charset="0"/>
              </a:rPr>
              <a:t>, W. H. Taylor, &amp; E. R. </a:t>
            </a:r>
            <a:r>
              <a:rPr lang="es-CO" sz="800" dirty="0" err="1">
                <a:latin typeface="Weidemann" panose="02000503060000020004" pitchFamily="2" charset="0"/>
              </a:rPr>
              <a:t>Conzález</a:t>
            </a:r>
            <a:r>
              <a:rPr lang="es-CO" sz="800" dirty="0">
                <a:latin typeface="Weidemann" panose="02000503060000020004" pitchFamily="2" charset="0"/>
              </a:rPr>
              <a:t> (Eds.), E. Aparicio, J. Pacheco, &amp; C. Sarmiento (</a:t>
            </a:r>
            <a:r>
              <a:rPr lang="es-CO" sz="800" dirty="0" err="1">
                <a:latin typeface="Weidemann" panose="02000503060000020004" pitchFamily="2" charset="0"/>
              </a:rPr>
              <a:t>Trads</a:t>
            </a:r>
            <a:r>
              <a:rPr lang="es-CO" sz="800" dirty="0">
                <a:latin typeface="Weidemann" panose="02000503060000020004" pitchFamily="2" charset="0"/>
              </a:rPr>
              <a:t>.), Diccionario Teológico Beacon (p. 730). </a:t>
            </a:r>
            <a:r>
              <a:rPr lang="es-CO" sz="800" dirty="0" err="1">
                <a:latin typeface="Weidemann" panose="02000503060000020004" pitchFamily="2" charset="0"/>
              </a:rPr>
              <a:t>Lenexa</a:t>
            </a:r>
            <a:r>
              <a:rPr lang="es-CO" sz="800" dirty="0">
                <a:latin typeface="Weidemann" panose="02000503060000020004" pitchFamily="2" charset="0"/>
              </a:rPr>
              <a:t>, KS: Casa Nazarena de Publicaciones.</a:t>
            </a:r>
            <a:endParaRPr lang="es-CO" sz="200" dirty="0"/>
          </a:p>
        </p:txBody>
      </p:sp>
      <p:cxnSp>
        <p:nvCxnSpPr>
          <p:cNvPr id="8" name="Conector: angular 7">
            <a:extLst>
              <a:ext uri="{FF2B5EF4-FFF2-40B4-BE49-F238E27FC236}">
                <a16:creationId xmlns:a16="http://schemas.microsoft.com/office/drawing/2014/main" id="{4786B666-C5C9-4F1D-B472-995CD7528E15}"/>
              </a:ext>
            </a:extLst>
          </p:cNvPr>
          <p:cNvCxnSpPr>
            <a:cxnSpLocks/>
            <a:stCxn id="6" idx="2"/>
            <a:endCxn id="5" idx="0"/>
          </p:cNvCxnSpPr>
          <p:nvPr/>
        </p:nvCxnSpPr>
        <p:spPr>
          <a:xfrm rot="5400000">
            <a:off x="6752240" y="1756233"/>
            <a:ext cx="210798" cy="2659350"/>
          </a:xfrm>
          <a:prstGeom prst="bentConnector3">
            <a:avLst>
              <a:gd name="adj1" fmla="val 50000"/>
            </a:avLst>
          </a:prstGeom>
          <a:ln w="12700">
            <a:solidFill>
              <a:srgbClr val="C00000"/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276841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uiExpand="1" build="p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842CD802-41F3-44C8-97AA-C86EB50C2223}"/>
              </a:ext>
            </a:extLst>
          </p:cNvPr>
          <p:cNvSpPr/>
          <p:nvPr/>
        </p:nvSpPr>
        <p:spPr>
          <a:xfrm>
            <a:off x="1246909" y="3717779"/>
            <a:ext cx="3098800" cy="447819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303BB91-543F-4086-87E8-2434F5E81D5F}"/>
              </a:ext>
            </a:extLst>
          </p:cNvPr>
          <p:cNvSpPr/>
          <p:nvPr/>
        </p:nvSpPr>
        <p:spPr>
          <a:xfrm>
            <a:off x="4622800" y="3717779"/>
            <a:ext cx="3394364" cy="447819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42942DB-2E30-4F73-9466-38202841FD07}"/>
              </a:ext>
            </a:extLst>
          </p:cNvPr>
          <p:cNvSpPr/>
          <p:nvPr/>
        </p:nvSpPr>
        <p:spPr>
          <a:xfrm>
            <a:off x="1246908" y="4262724"/>
            <a:ext cx="4336473" cy="447819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D97BB83-FA5A-453A-B7B7-42BA93599EC9}"/>
              </a:ext>
            </a:extLst>
          </p:cNvPr>
          <p:cNvSpPr/>
          <p:nvPr/>
        </p:nvSpPr>
        <p:spPr>
          <a:xfrm>
            <a:off x="1560945" y="4807669"/>
            <a:ext cx="3255819" cy="447819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6E1F3DA-A783-41D0-8D03-52C5E69A9FD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Autofit/>
          </a:bodyPr>
          <a:lstStyle/>
          <a:p>
            <a:pPr>
              <a:buBlip>
                <a:blip r:embed="rId2"/>
              </a:buBlip>
            </a:pPr>
            <a:r>
              <a:rPr lang="es-CO" sz="4800" dirty="0"/>
              <a:t>Había provisión para los de yerro.</a:t>
            </a:r>
          </a:p>
          <a:p>
            <a:pPr lvl="1">
              <a:buBlip>
                <a:blip r:embed="rId2"/>
              </a:buBlip>
            </a:pPr>
            <a:r>
              <a:rPr lang="es-CO" sz="40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Núm</a:t>
            </a:r>
            <a:r>
              <a:rPr lang="es-CO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15:28</a:t>
            </a:r>
            <a:r>
              <a:rPr lang="es-CO" sz="4000" b="0" dirty="0"/>
              <a:t> Y el sacerdote hará expiación por la persona que haya pecado por yerro; cuando pecare por yerro delante de Jehová, la reconciliará, y le será perdonado.</a:t>
            </a:r>
          </a:p>
        </p:txBody>
      </p:sp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422F2FE5-6D44-4C39-9A69-F9A57FAEFCB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O" dirty="0"/>
              <a:t>Pecado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C93CF00-1D36-4A76-BB28-33CF6B6680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s-CO" dirty="0"/>
              <a:t>Voluntario</a:t>
            </a:r>
          </a:p>
        </p:txBody>
      </p:sp>
    </p:spTree>
    <p:extLst>
      <p:ext uri="{BB962C8B-B14F-4D97-AF65-F5344CB8AC3E}">
        <p14:creationId xmlns:p14="http://schemas.microsoft.com/office/powerpoint/2010/main" val="303549913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4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FC2A4B3D-0ECE-46BB-A6B0-5E2D99921F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O" dirty="0"/>
              <a:t>Pecado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48F244-2FEA-42D5-AEAA-5A35823E3A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s-CO" dirty="0"/>
              <a:t>Voluntario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2CBEA90-28DE-4BA2-A616-350B77C7B9E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>
              <a:buBlip>
                <a:blip r:embed="rId2"/>
              </a:buBlip>
            </a:pPr>
            <a:r>
              <a:rPr lang="es-CO" dirty="0"/>
              <a:t>La gravedad del pecado voluntario era la soberbia arrogante que desafiaba a Dios.</a:t>
            </a:r>
          </a:p>
          <a:p>
            <a:pPr lvl="1">
              <a:buBlip>
                <a:blip r:embed="rId3"/>
              </a:buBlip>
            </a:pPr>
            <a:r>
              <a:rPr lang="es-CO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Núm</a:t>
            </a:r>
            <a:r>
              <a:rPr lang="es-CO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15:30</a:t>
            </a:r>
            <a:r>
              <a:rPr lang="es-CO" baseline="30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s-CO" dirty="0"/>
              <a:t> </a:t>
            </a:r>
            <a:r>
              <a:rPr lang="es-CO" u="sng" dirty="0">
                <a:solidFill>
                  <a:srgbClr val="C00000"/>
                </a:solidFill>
              </a:rPr>
              <a:t>Mas la persona que hiciere algo con soberbia, así el natural como el extranjero,</a:t>
            </a:r>
            <a:r>
              <a:rPr lang="es-CO" b="0" dirty="0"/>
              <a:t> ultraja a Jehová; esa persona será cortada de en medio de su pueblo.</a:t>
            </a:r>
          </a:p>
          <a:p>
            <a:pPr lvl="2">
              <a:buBlip>
                <a:blip r:embed="rId4"/>
              </a:buBlip>
            </a:pPr>
            <a:r>
              <a:rPr lang="es-CO" dirty="0"/>
              <a:t>“Ultraje a Jehová”.</a:t>
            </a:r>
          </a:p>
          <a:p>
            <a:pPr>
              <a:buBlip>
                <a:blip r:embed="rId2"/>
              </a:buBlip>
            </a:pPr>
            <a:r>
              <a:rPr lang="es-CO" dirty="0"/>
              <a:t>Las consecuencias.</a:t>
            </a:r>
          </a:p>
          <a:p>
            <a:pPr lvl="1">
              <a:buBlip>
                <a:blip r:embed="rId3"/>
              </a:buBlip>
            </a:pPr>
            <a:r>
              <a:rPr lang="es-CO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Núm</a:t>
            </a:r>
            <a:r>
              <a:rPr lang="es-CO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15:30</a:t>
            </a:r>
            <a:r>
              <a:rPr lang="es-CO" baseline="30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es-CO" dirty="0"/>
              <a:t> </a:t>
            </a:r>
            <a:r>
              <a:rPr lang="es-CO" b="0" dirty="0"/>
              <a:t>Mas la persona que hiciere algo con soberbia, así el natural como el extranjero</a:t>
            </a:r>
            <a:r>
              <a:rPr lang="es-CO" dirty="0"/>
              <a:t>, ultraja a Jehová; </a:t>
            </a:r>
            <a:r>
              <a:rPr lang="es-CO" u="sng" dirty="0">
                <a:solidFill>
                  <a:srgbClr val="C00000"/>
                </a:solidFill>
              </a:rPr>
              <a:t>esa persona será cortada de en medio de su pueblo.</a:t>
            </a:r>
          </a:p>
          <a:p>
            <a:pPr>
              <a:buBlip>
                <a:blip r:embed="rId2"/>
              </a:buBlip>
            </a:pPr>
            <a:r>
              <a:rPr lang="es-CO" dirty="0"/>
              <a:t>Para este tipo de pecado no había ningún sacrificio previsto.</a:t>
            </a:r>
          </a:p>
          <a:p>
            <a:endParaRPr lang="es-CO" dirty="0"/>
          </a:p>
        </p:txBody>
      </p:sp>
      <p:sp>
        <p:nvSpPr>
          <p:cNvPr id="5" name="Triángulo isósceles 4">
            <a:extLst>
              <a:ext uri="{FF2B5EF4-FFF2-40B4-BE49-F238E27FC236}">
                <a16:creationId xmlns:a16="http://schemas.microsoft.com/office/drawing/2014/main" id="{6F890768-B8DC-4A3C-A7B2-8646C7CD17A8}"/>
              </a:ext>
            </a:extLst>
          </p:cNvPr>
          <p:cNvSpPr/>
          <p:nvPr/>
        </p:nvSpPr>
        <p:spPr>
          <a:xfrm rot="16200000">
            <a:off x="3265057" y="4184073"/>
            <a:ext cx="326782" cy="281709"/>
          </a:xfrm>
          <a:prstGeom prst="triangle">
            <a:avLst/>
          </a:prstGeom>
          <a:solidFill>
            <a:srgbClr val="FF0000">
              <a:alpha val="50000"/>
            </a:srgbClr>
          </a:solidFill>
          <a:ln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Triángulo isósceles 5">
            <a:extLst>
              <a:ext uri="{FF2B5EF4-FFF2-40B4-BE49-F238E27FC236}">
                <a16:creationId xmlns:a16="http://schemas.microsoft.com/office/drawing/2014/main" id="{3FE1F1C8-8302-4F79-81F0-9E0EF76CF36F}"/>
              </a:ext>
            </a:extLst>
          </p:cNvPr>
          <p:cNvSpPr/>
          <p:nvPr/>
        </p:nvSpPr>
        <p:spPr>
          <a:xfrm rot="10800000">
            <a:off x="8326585" y="4618184"/>
            <a:ext cx="326782" cy="281709"/>
          </a:xfrm>
          <a:prstGeom prst="triangle">
            <a:avLst/>
          </a:prstGeom>
          <a:solidFill>
            <a:srgbClr val="FF0000">
              <a:alpha val="50000"/>
            </a:srgbClr>
          </a:solidFill>
          <a:ln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cxnSp>
        <p:nvCxnSpPr>
          <p:cNvPr id="8" name="Conector: angular 7">
            <a:extLst>
              <a:ext uri="{FF2B5EF4-FFF2-40B4-BE49-F238E27FC236}">
                <a16:creationId xmlns:a16="http://schemas.microsoft.com/office/drawing/2014/main" id="{0409ACDA-2C88-4F90-A360-906C06C0CCC4}"/>
              </a:ext>
            </a:extLst>
          </p:cNvPr>
          <p:cNvCxnSpPr>
            <a:stCxn id="5" idx="3"/>
            <a:endCxn id="6" idx="3"/>
          </p:cNvCxnSpPr>
          <p:nvPr/>
        </p:nvCxnSpPr>
        <p:spPr>
          <a:xfrm>
            <a:off x="3569303" y="4324928"/>
            <a:ext cx="4920673" cy="293256"/>
          </a:xfrm>
          <a:prstGeom prst="bentConnector2">
            <a:avLst/>
          </a:prstGeom>
          <a:ln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A65397A2-3AB1-4476-8156-518D62D46D0C}"/>
              </a:ext>
            </a:extLst>
          </p:cNvPr>
          <p:cNvSpPr txBox="1"/>
          <p:nvPr/>
        </p:nvSpPr>
        <p:spPr>
          <a:xfrm>
            <a:off x="4385828" y="3407483"/>
            <a:ext cx="4507346" cy="754053"/>
          </a:xfrm>
          <a:prstGeom prst="rect">
            <a:avLst/>
          </a:prstGeom>
          <a:solidFill>
            <a:srgbClr val="FFFFE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s-CO" sz="1200" b="1" dirty="0"/>
              <a:t>Soberbia</a:t>
            </a:r>
            <a:r>
              <a:rPr lang="es-CO" sz="1200" dirty="0"/>
              <a:t>: </a:t>
            </a:r>
            <a:r>
              <a:rPr lang="es-CO" sz="1200" dirty="0">
                <a:latin typeface="Weidemann" panose="02000503060000020004" pitchFamily="2" charset="0"/>
              </a:rPr>
              <a:t>Un deseo y pretensión de superioridad sobre los demás, junto con un rechazo de sometimiento a Dios; pretensión de autosuficiencia y autoexaltación. Es un estado opuesto al de la humildad</a:t>
            </a:r>
          </a:p>
          <a:p>
            <a:r>
              <a:rPr lang="es-CO" sz="700" dirty="0"/>
              <a:t>Ventura, S. V. (1985). En Nuevo diccionario </a:t>
            </a:r>
            <a:r>
              <a:rPr lang="es-CO" sz="700" dirty="0" err="1"/>
              <a:t>biblico</a:t>
            </a:r>
            <a:r>
              <a:rPr lang="es-CO" sz="700" dirty="0"/>
              <a:t> ilustrado (p. 1100). TERRASSA (Barcelona): Editorial CLIE.</a:t>
            </a:r>
          </a:p>
        </p:txBody>
      </p:sp>
      <p:sp>
        <p:nvSpPr>
          <p:cNvPr id="11" name="Triángulo isósceles 10">
            <a:extLst>
              <a:ext uri="{FF2B5EF4-FFF2-40B4-BE49-F238E27FC236}">
                <a16:creationId xmlns:a16="http://schemas.microsoft.com/office/drawing/2014/main" id="{D00F9E47-0B81-48DB-95E7-1F4A2906B98B}"/>
              </a:ext>
            </a:extLst>
          </p:cNvPr>
          <p:cNvSpPr/>
          <p:nvPr/>
        </p:nvSpPr>
        <p:spPr>
          <a:xfrm rot="10800000">
            <a:off x="6918040" y="2396838"/>
            <a:ext cx="326782" cy="281709"/>
          </a:xfrm>
          <a:prstGeom prst="triangle">
            <a:avLst/>
          </a:prstGeom>
          <a:solidFill>
            <a:srgbClr val="FF0000">
              <a:alpha val="50000"/>
            </a:srgbClr>
          </a:solidFill>
          <a:ln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cxnSp>
        <p:nvCxnSpPr>
          <p:cNvPr id="12" name="Conector: angular 11">
            <a:extLst>
              <a:ext uri="{FF2B5EF4-FFF2-40B4-BE49-F238E27FC236}">
                <a16:creationId xmlns:a16="http://schemas.microsoft.com/office/drawing/2014/main" id="{0D0F4F6D-3913-472A-9444-C0D465FBCC2F}"/>
              </a:ext>
            </a:extLst>
          </p:cNvPr>
          <p:cNvCxnSpPr>
            <a:endCxn id="9" idx="3"/>
          </p:cNvCxnSpPr>
          <p:nvPr/>
        </p:nvCxnSpPr>
        <p:spPr>
          <a:xfrm>
            <a:off x="7079673" y="2382982"/>
            <a:ext cx="1813501" cy="1401528"/>
          </a:xfrm>
          <a:prstGeom prst="bentConnector3">
            <a:avLst>
              <a:gd name="adj1" fmla="val 108021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539242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5" grpId="0" animBg="1"/>
      <p:bldP spid="6" grpId="0" animBg="1"/>
      <p:bldP spid="9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259274B2-8A64-4B45-9218-07D8A6FE9F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O" dirty="0"/>
              <a:t>Pecado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2D62A28-F065-4C79-B8C1-DB50285497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s-CO" dirty="0"/>
              <a:t>Voluntario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6926B8E-5662-4E68-AC48-EB1358C0C82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10000"/>
          </a:bodyPr>
          <a:lstStyle/>
          <a:p>
            <a:pPr>
              <a:buBlip>
                <a:blip r:embed="rId2"/>
              </a:buBlip>
            </a:pPr>
            <a:r>
              <a:rPr lang="es-CO" sz="4000" dirty="0"/>
              <a:t>La aplicación solemnísima.</a:t>
            </a:r>
          </a:p>
          <a:p>
            <a:pPr lvl="1">
              <a:buBlip>
                <a:blip r:embed="rId2"/>
              </a:buBlip>
            </a:pPr>
            <a:r>
              <a:rPr lang="es-CO" sz="3600" b="0" dirty="0"/>
              <a:t>El creyente ha llegado al “conocimiento pleno de la verdad”.</a:t>
            </a:r>
          </a:p>
          <a:p>
            <a:pPr lvl="1">
              <a:buBlip>
                <a:blip r:embed="rId2"/>
              </a:buBlip>
            </a:pPr>
            <a:r>
              <a:rPr lang="es-CO" sz="3600" b="0" dirty="0"/>
              <a:t>La revelación de la Escritura provee de conocimiento sobre el modo de comportamiento y las demandas para él.</a:t>
            </a:r>
          </a:p>
          <a:p>
            <a:pPr lvl="1">
              <a:buBlip>
                <a:blip r:embed="rId2"/>
              </a:buBlip>
            </a:pPr>
            <a:r>
              <a:rPr lang="es-CO" sz="3600" b="0" dirty="0"/>
              <a:t>El pecado en el creyente puede ser por ignorancia, o por error.</a:t>
            </a:r>
          </a:p>
          <a:p>
            <a:pPr lvl="1">
              <a:buBlip>
                <a:blip r:embed="rId2"/>
              </a:buBlip>
            </a:pPr>
            <a:r>
              <a:rPr lang="es-CO" sz="3600" b="0" dirty="0"/>
              <a:t>El problema está en la “persistencia voluntaria” que constituye un abierto desafío a Dios.</a:t>
            </a:r>
          </a:p>
          <a:p>
            <a:pPr>
              <a:buBlip>
                <a:blip r:embed="rId2"/>
              </a:buBlip>
            </a:pPr>
            <a:endParaRPr lang="es-CO" sz="4000" dirty="0"/>
          </a:p>
        </p:txBody>
      </p:sp>
    </p:spTree>
    <p:extLst>
      <p:ext uri="{BB962C8B-B14F-4D97-AF65-F5344CB8AC3E}">
        <p14:creationId xmlns:p14="http://schemas.microsoft.com/office/powerpoint/2010/main" val="322916523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8B666DA8-5E5B-4B17-8FA9-74AB52D500D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O" dirty="0"/>
              <a:t>Pecado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3208BC8-D1EC-4920-9561-7C5EF03DCA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s-CO" dirty="0"/>
              <a:t>Voluntario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B5D0B05-FBB9-431F-B1DD-655767509EC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439" y="1122397"/>
            <a:ext cx="2330334" cy="2387421"/>
          </a:xfrm>
        </p:spPr>
        <p:txBody>
          <a:bodyPr/>
          <a:lstStyle/>
          <a:p>
            <a:r>
              <a:rPr lang="es-CO" sz="1800" dirty="0"/>
              <a:t>Ahora, pues, </a:t>
            </a:r>
            <a:r>
              <a:rPr lang="es-CO" sz="1800" b="1" u="sng" dirty="0">
                <a:solidFill>
                  <a:srgbClr val="C00000"/>
                </a:solidFill>
              </a:rPr>
              <a:t>ninguna condenación hay para los que están en Cristo Jesús</a:t>
            </a:r>
            <a:r>
              <a:rPr lang="es-CO" sz="1800" dirty="0"/>
              <a:t>, </a:t>
            </a:r>
            <a:r>
              <a:rPr lang="es-CO" sz="1800" b="1" u="sng" dirty="0"/>
              <a:t>los que no andan conforme a la carne</a:t>
            </a:r>
            <a:r>
              <a:rPr lang="es-CO" sz="1800" dirty="0"/>
              <a:t>, sino conforme al Espíritu.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C72BE1D-4ADD-4DFB-8B90-D89BD6E0E3B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44EF158D-4750-4C33-9F13-D961D8DDD09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CO" dirty="0"/>
              <a:t>Romanos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DB7785F0-E5CA-4640-A2DC-B8BA1256713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s-CO" dirty="0"/>
              <a:t>8:1</a:t>
            </a:r>
          </a:p>
        </p:txBody>
      </p:sp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D72DCAA7-4F00-485B-95B2-B86D8604F66B}"/>
              </a:ext>
            </a:extLst>
          </p:cNvPr>
          <p:cNvSpPr>
            <a:spLocks noGrp="1"/>
          </p:cNvSpPr>
          <p:nvPr>
            <p:ph sz="quarter" idx="20"/>
          </p:nvPr>
        </p:nvSpPr>
        <p:spPr/>
        <p:txBody>
          <a:bodyPr>
            <a:normAutofit lnSpcReduction="10000"/>
          </a:bodyPr>
          <a:lstStyle/>
          <a:p>
            <a:pPr>
              <a:buBlip>
                <a:blip r:embed="rId2"/>
              </a:buBlip>
            </a:pPr>
            <a:r>
              <a:rPr lang="es-CO" dirty="0"/>
              <a:t>El creyente que peca voluntariamente queda expuesto al juicio de Dios.</a:t>
            </a:r>
          </a:p>
          <a:p>
            <a:pPr>
              <a:buBlip>
                <a:blip r:embed="rId2"/>
              </a:buBlip>
            </a:pPr>
            <a:r>
              <a:rPr lang="es-CO" dirty="0"/>
              <a:t>No para condenación, si cambia su condición (</a:t>
            </a:r>
            <a:r>
              <a:rPr lang="es-CO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Ro. 8:1</a:t>
            </a:r>
            <a:r>
              <a:rPr lang="es-CO" dirty="0"/>
              <a:t>). Si no cambia su condición, renuncia a la salvación.</a:t>
            </a:r>
          </a:p>
          <a:p>
            <a:pPr>
              <a:buBlip>
                <a:blip r:embed="rId2"/>
              </a:buBlip>
            </a:pPr>
            <a:r>
              <a:rPr lang="es-CO" dirty="0"/>
              <a:t>Para disciplina.</a:t>
            </a:r>
          </a:p>
          <a:p>
            <a:pPr>
              <a:buBlip>
                <a:blip r:embed="rId2"/>
              </a:buBlip>
            </a:pPr>
            <a:r>
              <a:rPr lang="es-CO" dirty="0"/>
              <a:t>No debe esperar mejor trato que los creyentes de la antigua alianza, que fueron cortados de en medio del pueblo (</a:t>
            </a:r>
            <a:r>
              <a:rPr lang="es-CO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Nm. 15:30b</a:t>
            </a:r>
            <a:r>
              <a:rPr lang="es-CO" dirty="0"/>
              <a:t>).</a:t>
            </a:r>
          </a:p>
          <a:p>
            <a:endParaRPr lang="es-CO" dirty="0"/>
          </a:p>
        </p:txBody>
      </p:sp>
      <p:sp>
        <p:nvSpPr>
          <p:cNvPr id="9" name="Marcador de texto 3">
            <a:extLst>
              <a:ext uri="{FF2B5EF4-FFF2-40B4-BE49-F238E27FC236}">
                <a16:creationId xmlns:a16="http://schemas.microsoft.com/office/drawing/2014/main" id="{A42CD433-B790-49FE-BE55-E1015111BB37}"/>
              </a:ext>
            </a:extLst>
          </p:cNvPr>
          <p:cNvSpPr txBox="1">
            <a:spLocks/>
          </p:cNvSpPr>
          <p:nvPr/>
        </p:nvSpPr>
        <p:spPr>
          <a:xfrm>
            <a:off x="71439" y="4454675"/>
            <a:ext cx="2330334" cy="13858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7200" indent="-45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C00000"/>
              </a:buClr>
              <a:buFont typeface="+mj-lt"/>
              <a:buAutoNum type="arabicPeriod"/>
              <a:defRPr sz="2000" b="0" kern="1200">
                <a:solidFill>
                  <a:schemeClr val="tx1"/>
                </a:solidFill>
                <a:latin typeface="Weidemann" panose="02000503060000020004" pitchFamily="2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+mj-lt"/>
              <a:buAutoNum type="arabicPeriod"/>
              <a:defRPr sz="1800" b="0" kern="1200">
                <a:solidFill>
                  <a:schemeClr val="tx1"/>
                </a:solidFill>
                <a:latin typeface="Weidemann" panose="02000503060000020004" pitchFamily="2" charset="0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+mj-lt"/>
              <a:buAutoNum type="arabicPeriod"/>
              <a:defRPr sz="1600" b="0" kern="1200">
                <a:solidFill>
                  <a:schemeClr val="tx1"/>
                </a:solidFill>
                <a:latin typeface="Weidemann" panose="02000503060000020004" pitchFamily="2" charset="0"/>
                <a:ea typeface="+mn-ea"/>
                <a:cs typeface="+mn-cs"/>
              </a:defRPr>
            </a:lvl3pPr>
            <a:lvl4pPr marL="17145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+mj-lt"/>
              <a:buAutoNum type="arabicPeriod"/>
              <a:defRPr sz="1400" b="0" kern="1200">
                <a:solidFill>
                  <a:schemeClr val="tx1"/>
                </a:solidFill>
                <a:latin typeface="Weidemann" panose="02000503060000020004" pitchFamily="2" charset="0"/>
                <a:ea typeface="+mn-ea"/>
                <a:cs typeface="+mn-cs"/>
              </a:defRPr>
            </a:lvl4pPr>
            <a:lvl5pPr marL="21717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+mj-lt"/>
              <a:buAutoNum type="arabicPeriod"/>
              <a:defRPr sz="1400" b="0" kern="1200">
                <a:solidFill>
                  <a:schemeClr val="tx1"/>
                </a:solidFill>
                <a:latin typeface="Weidemann" panose="02000503060000020004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+mj-lt"/>
              <a:buAutoNum type="arabicPeriod" startAt="30"/>
            </a:pPr>
            <a:r>
              <a:rPr lang="es-CO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r>
              <a:rPr lang="es-CO" sz="2200" dirty="0"/>
              <a:t>esa persona será cortada de en medio de su pueblo.</a:t>
            </a:r>
          </a:p>
        </p:txBody>
      </p:sp>
      <p:sp>
        <p:nvSpPr>
          <p:cNvPr id="10" name="Marcador de texto 5">
            <a:extLst>
              <a:ext uri="{FF2B5EF4-FFF2-40B4-BE49-F238E27FC236}">
                <a16:creationId xmlns:a16="http://schemas.microsoft.com/office/drawing/2014/main" id="{B7965A68-6718-44B9-8495-A7FC25350760}"/>
              </a:ext>
            </a:extLst>
          </p:cNvPr>
          <p:cNvSpPr txBox="1">
            <a:spLocks/>
          </p:cNvSpPr>
          <p:nvPr/>
        </p:nvSpPr>
        <p:spPr>
          <a:xfrm>
            <a:off x="142079" y="3509818"/>
            <a:ext cx="1919287" cy="49079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s-CO" sz="3200" b="1" kern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dirty="0"/>
              <a:t>Números</a:t>
            </a:r>
          </a:p>
        </p:txBody>
      </p:sp>
      <p:sp>
        <p:nvSpPr>
          <p:cNvPr id="11" name="Marcador de texto 6">
            <a:extLst>
              <a:ext uri="{FF2B5EF4-FFF2-40B4-BE49-F238E27FC236}">
                <a16:creationId xmlns:a16="http://schemas.microsoft.com/office/drawing/2014/main" id="{3F1B81AE-23D0-4142-963A-F9F2F3B2CF4D}"/>
              </a:ext>
            </a:extLst>
          </p:cNvPr>
          <p:cNvSpPr txBox="1">
            <a:spLocks/>
          </p:cNvSpPr>
          <p:nvPr/>
        </p:nvSpPr>
        <p:spPr>
          <a:xfrm>
            <a:off x="141452" y="3991976"/>
            <a:ext cx="2260321" cy="4273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dirty="0"/>
              <a:t>15:30</a:t>
            </a:r>
            <a:r>
              <a:rPr lang="es-CO" baseline="30000" dirty="0">
                <a:solidFill>
                  <a:srgbClr val="C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38387566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6" grpId="0" uiExpand="1" build="p"/>
      <p:bldP spid="7" grpId="0" uiExpand="1" build="p"/>
      <p:bldP spid="8" grpId="0" uiExpand="1" build="p"/>
      <p:bldP spid="9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C7404A6F-7457-4C97-93E9-E516888F8E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O" dirty="0"/>
              <a:t>Pecado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275A385-3F28-4AAA-9776-E991EBB56B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s-CO" dirty="0"/>
              <a:t>Voluntario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4710E71-14CB-44A7-877F-3F728FBB59AF}"/>
              </a:ext>
            </a:extLst>
          </p:cNvPr>
          <p:cNvSpPr txBox="1"/>
          <p:nvPr/>
        </p:nvSpPr>
        <p:spPr>
          <a:xfrm>
            <a:off x="6844145" y="928103"/>
            <a:ext cx="2156692" cy="1877437"/>
          </a:xfrm>
          <a:prstGeom prst="rect">
            <a:avLst/>
          </a:prstGeom>
          <a:solidFill>
            <a:srgbClr val="FFFFE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s-ES" sz="1200" b="1" i="1" dirty="0" err="1">
                <a:latin typeface="Weidemann" panose="02000503060000020004" pitchFamily="2" charset="0"/>
              </a:rPr>
              <a:t>ekdoque</a:t>
            </a:r>
            <a:r>
              <a:rPr lang="es-ES" sz="1200" b="1" dirty="0">
                <a:latin typeface="Weidemann" panose="02000503060000020004" pitchFamily="2" charset="0"/>
              </a:rPr>
              <a:t> (</a:t>
            </a:r>
            <a:r>
              <a:rPr lang="el-GR" sz="1200" b="1" dirty="0" err="1">
                <a:latin typeface="Weidemann" panose="02000503060000020004" pitchFamily="2" charset="0"/>
              </a:rPr>
              <a:t>ἐκδοχή</a:t>
            </a:r>
            <a:r>
              <a:rPr lang="es-ES" sz="1200" b="1" dirty="0">
                <a:latin typeface="Weidemann" panose="02000503060000020004" pitchFamily="2" charset="0"/>
              </a:rPr>
              <a:t>, </a:t>
            </a:r>
            <a:r>
              <a:rPr lang="en-US" sz="1200" b="1" dirty="0">
                <a:latin typeface="Weidemann" panose="02000503060000020004" pitchFamily="2" charset="0"/>
              </a:rPr>
              <a:t>1561</a:t>
            </a:r>
            <a:r>
              <a:rPr lang="es-CO" sz="1200" b="1" dirty="0">
                <a:latin typeface="Weidemann" panose="02000503060000020004" pitchFamily="2" charset="0"/>
              </a:rPr>
              <a:t>)</a:t>
            </a:r>
            <a:r>
              <a:rPr lang="es-CO" sz="1200" dirty="0">
                <a:latin typeface="Weidemann" panose="02000503060000020004" pitchFamily="2" charset="0"/>
              </a:rPr>
              <a:t>, primariamente recepción de, y de ahí expectación (relacionado con </a:t>
            </a:r>
            <a:r>
              <a:rPr lang="es-CO" sz="1200" dirty="0" err="1">
                <a:latin typeface="Weidemann" panose="02000503060000020004" pitchFamily="2" charset="0"/>
              </a:rPr>
              <a:t>ekdecomai</a:t>
            </a:r>
            <a:r>
              <a:rPr lang="es-CO" sz="1200" dirty="0">
                <a:latin typeface="Weidemann" panose="02000503060000020004" pitchFamily="2" charset="0"/>
              </a:rPr>
              <a:t>; véase ESPERAR, A, </a:t>
            </a:r>
            <a:r>
              <a:rPr lang="es-CO" sz="1200" dirty="0" err="1">
                <a:latin typeface="Weidemann" panose="02000503060000020004" pitchFamily="2" charset="0"/>
              </a:rPr>
              <a:t>Nº</a:t>
            </a:r>
            <a:r>
              <a:rPr lang="es-CO" sz="1200" dirty="0">
                <a:latin typeface="Weidemann" panose="02000503060000020004" pitchFamily="2" charset="0"/>
              </a:rPr>
              <a:t> 4). Se usa en Heb 10.27: «horrenda expectación» (</a:t>
            </a:r>
            <a:r>
              <a:rPr lang="es-CO" sz="1200" dirty="0" err="1">
                <a:latin typeface="Weidemann" panose="02000503060000020004" pitchFamily="2" charset="0"/>
              </a:rPr>
              <a:t>rv</a:t>
            </a:r>
            <a:r>
              <a:rPr lang="es-CO" sz="1200" dirty="0">
                <a:latin typeface="Weidemann" panose="02000503060000020004" pitchFamily="2" charset="0"/>
              </a:rPr>
              <a:t>: «horrenda esperanza») de juicio.</a:t>
            </a:r>
          </a:p>
          <a:p>
            <a:r>
              <a:rPr lang="es-CO" sz="800" b="0" u="none" strike="noStrike" baseline="0" dirty="0">
                <a:latin typeface="Weidemann" panose="02000503060000020004" pitchFamily="2" charset="0"/>
              </a:rPr>
              <a:t>Vine, W. E. (1999). Vine diccionario expositivo de palabras del Antiguo y del Nuevo Testamento exhaustivo (</a:t>
            </a:r>
            <a:r>
              <a:rPr lang="es-CO" sz="800" b="0" u="none" strike="noStrike" baseline="0" dirty="0" err="1">
                <a:latin typeface="Weidemann" panose="02000503060000020004" pitchFamily="2" charset="0"/>
              </a:rPr>
              <a:t>electronic</a:t>
            </a:r>
            <a:r>
              <a:rPr lang="es-CO" sz="800" b="0" u="none" strike="noStrike" baseline="0" dirty="0">
                <a:latin typeface="Weidemann" panose="02000503060000020004" pitchFamily="2" charset="0"/>
              </a:rPr>
              <a:t> ed.). Nashville: Editorial Caribe.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A9A721DA-28E8-464B-952B-5877830EBD70}"/>
              </a:ext>
            </a:extLst>
          </p:cNvPr>
          <p:cNvSpPr/>
          <p:nvPr/>
        </p:nvSpPr>
        <p:spPr>
          <a:xfrm>
            <a:off x="6410036" y="3020291"/>
            <a:ext cx="2096655" cy="46822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cxnSp>
        <p:nvCxnSpPr>
          <p:cNvPr id="9" name="Conector: angular 8">
            <a:extLst>
              <a:ext uri="{FF2B5EF4-FFF2-40B4-BE49-F238E27FC236}">
                <a16:creationId xmlns:a16="http://schemas.microsoft.com/office/drawing/2014/main" id="{DACB5746-9A80-42C7-A907-8C2207FE3E7D}"/>
              </a:ext>
            </a:extLst>
          </p:cNvPr>
          <p:cNvCxnSpPr>
            <a:stCxn id="6" idx="2"/>
            <a:endCxn id="7" idx="3"/>
          </p:cNvCxnSpPr>
          <p:nvPr/>
        </p:nvCxnSpPr>
        <p:spPr>
          <a:xfrm rot="16200000" flipH="1">
            <a:off x="7990158" y="2737873"/>
            <a:ext cx="448866" cy="584200"/>
          </a:xfrm>
          <a:prstGeom prst="bentConnector4">
            <a:avLst>
              <a:gd name="adj1" fmla="val 23921"/>
              <a:gd name="adj2" fmla="val 150198"/>
            </a:avLst>
          </a:prstGeom>
          <a:ln w="12700">
            <a:solidFill>
              <a:srgbClr val="C00000"/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7684981-8DB0-455D-98DD-AD06B0B9481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 marL="571500" indent="-571500">
              <a:buBlip>
                <a:blip r:embed="rId2"/>
              </a:buBlip>
            </a:pPr>
            <a:r>
              <a:rPr lang="es-CO" sz="4000" dirty="0"/>
              <a:t>Lo que debe esperar el que peca voluntariamente (He. 10:27).</a:t>
            </a:r>
          </a:p>
          <a:p>
            <a:pPr marL="1028700" lvl="1" indent="-571500">
              <a:buBlip>
                <a:blip r:embed="rId3"/>
              </a:buBlip>
            </a:pPr>
            <a:r>
              <a:rPr lang="es-CO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Heb 10:27</a:t>
            </a:r>
            <a:r>
              <a:rPr lang="es-CO" sz="3600" dirty="0"/>
              <a:t>  </a:t>
            </a:r>
            <a:r>
              <a:rPr lang="es-CO" sz="3600" b="0" dirty="0"/>
              <a:t>sino una horrenda expectación de juicio, y de hervor de fuego que ha de devorar a los adversarios.</a:t>
            </a:r>
          </a:p>
          <a:p>
            <a:pPr marL="571500" indent="-571500">
              <a:buBlip>
                <a:blip r:embed="rId2"/>
              </a:buBlip>
            </a:pPr>
            <a:r>
              <a:rPr lang="es-CO" sz="4000" dirty="0"/>
              <a:t>Dios cortará a los tales por medio de una drástica disciplina.</a:t>
            </a:r>
          </a:p>
          <a:p>
            <a:endParaRPr lang="es-CO" sz="4000" dirty="0"/>
          </a:p>
        </p:txBody>
      </p:sp>
    </p:spTree>
    <p:extLst>
      <p:ext uri="{BB962C8B-B14F-4D97-AF65-F5344CB8AC3E}">
        <p14:creationId xmlns:p14="http://schemas.microsoft.com/office/powerpoint/2010/main" val="85224153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4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2E114772-B6EC-4AA9-ACC3-0D4982CF8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sz="5400" b="1" dirty="0"/>
              <a:t>La enseñanza de Jesús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834D5C7-1F93-48E3-B925-40D92A677B46}"/>
              </a:ext>
            </a:extLst>
          </p:cNvPr>
          <p:cNvSpPr txBox="1"/>
          <p:nvPr/>
        </p:nvSpPr>
        <p:spPr>
          <a:xfrm>
            <a:off x="138548" y="1139089"/>
            <a:ext cx="4059382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Jua 15:2-6</a:t>
            </a:r>
          </a:p>
          <a:p>
            <a:pPr marL="342900" indent="-342900">
              <a:buClr>
                <a:srgbClr val="C00000"/>
              </a:buClr>
              <a:buSzPct val="120000"/>
              <a:buFont typeface="+mj-lt"/>
              <a:buAutoNum type="arabicPeriod" startAt="2"/>
            </a:pPr>
            <a:r>
              <a:rPr lang="es-CO" dirty="0">
                <a:latin typeface="Weidemann" panose="02000503060000020004" pitchFamily="2" charset="0"/>
              </a:rPr>
              <a:t>Todo pámpano que en mí no lleva fruto, lo quitará; y todo aquel que lleva fruto, lo limpiará, para que lleve más fruto.</a:t>
            </a:r>
          </a:p>
          <a:p>
            <a:pPr marL="342900" indent="-342900">
              <a:buClr>
                <a:srgbClr val="C00000"/>
              </a:buClr>
              <a:buSzPct val="120000"/>
              <a:buFont typeface="+mj-lt"/>
              <a:buAutoNum type="arabicPeriod" startAt="2"/>
            </a:pPr>
            <a:r>
              <a:rPr lang="es-CO" dirty="0">
                <a:latin typeface="Weidemann" panose="02000503060000020004" pitchFamily="2" charset="0"/>
              </a:rPr>
              <a:t>Ya vosotros estáis limpios por la palabra que os he hablado.</a:t>
            </a:r>
          </a:p>
          <a:p>
            <a:pPr marL="342900" indent="-342900">
              <a:buClr>
                <a:srgbClr val="C00000"/>
              </a:buClr>
              <a:buSzPct val="120000"/>
              <a:buFont typeface="+mj-lt"/>
              <a:buAutoNum type="arabicPeriod" startAt="2"/>
            </a:pPr>
            <a:r>
              <a:rPr lang="es-CO" dirty="0">
                <a:latin typeface="Weidemann" panose="02000503060000020004" pitchFamily="2" charset="0"/>
              </a:rPr>
              <a:t>Permaneced en mí, y yo en vosotros. Como el pámpano no puede llevar fruto por sí mismo, si no permanece en la vid, así tampoco vosotros, si no permanecéis en mí.</a:t>
            </a:r>
          </a:p>
          <a:p>
            <a:pPr marL="342900" indent="-342900">
              <a:buClr>
                <a:srgbClr val="C00000"/>
              </a:buClr>
              <a:buSzPct val="120000"/>
              <a:buFont typeface="+mj-lt"/>
              <a:buAutoNum type="arabicPeriod" startAt="2"/>
            </a:pPr>
            <a:r>
              <a:rPr lang="es-CO" dirty="0">
                <a:latin typeface="Weidemann" panose="02000503060000020004" pitchFamily="2" charset="0"/>
              </a:rPr>
              <a:t>Yo soy la vid, vosotros los pámpanos; el que permanece en mí, y yo en él, éste lleva mucho fruto; porque separados de mí nada podéis hacer.</a:t>
            </a:r>
          </a:p>
          <a:p>
            <a:pPr marL="342900" indent="-342900">
              <a:buClr>
                <a:srgbClr val="C00000"/>
              </a:buClr>
              <a:buSzPct val="120000"/>
              <a:buFont typeface="+mj-lt"/>
              <a:buAutoNum type="arabicPeriod" startAt="2"/>
            </a:pPr>
            <a:r>
              <a:rPr lang="es-CO" dirty="0">
                <a:latin typeface="Weidemann" panose="02000503060000020004" pitchFamily="2" charset="0"/>
              </a:rPr>
              <a:t>El que en mí no permanece, será echado fuera como pámpano, y se secará; y los recogen, y los echan en el fuego, y arden.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9859D876-80AF-4E6E-A0BC-AF454CD04E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81"/>
          <a:stretch/>
        </p:blipFill>
        <p:spPr>
          <a:xfrm>
            <a:off x="3843008" y="1487056"/>
            <a:ext cx="5300992" cy="5038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77494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81E9C2C0-25D3-43F9-BD62-6AD85E5088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O" dirty="0"/>
              <a:t>Pecado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1B1470A-411C-4D34-8FFA-D163B2BF87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s-CO" dirty="0"/>
              <a:t>Voluntario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D96DEDF-4EED-4198-8D15-46B1D2F3C149}"/>
              </a:ext>
            </a:extLst>
          </p:cNvPr>
          <p:cNvSpPr txBox="1"/>
          <p:nvPr/>
        </p:nvSpPr>
        <p:spPr>
          <a:xfrm>
            <a:off x="7241310" y="2567289"/>
            <a:ext cx="1824182" cy="2677656"/>
          </a:xfrm>
          <a:prstGeom prst="rect">
            <a:avLst/>
          </a:prstGeom>
          <a:solidFill>
            <a:srgbClr val="FFFFE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200" b="1" i="1">
                <a:latin typeface="Weidemann" panose="02000503060000020004" pitchFamily="2" charset="0"/>
              </a:defRPr>
            </a:lvl1pPr>
          </a:lstStyle>
          <a:p>
            <a:r>
              <a:rPr lang="es-CO" i="0" dirty="0"/>
              <a:t>PRESCIENCIA </a:t>
            </a:r>
            <a:r>
              <a:rPr lang="es-CO" b="0" i="0" dirty="0"/>
              <a:t>(gr.: </a:t>
            </a:r>
            <a:r>
              <a:rPr lang="es-CO" b="0" i="0" dirty="0" err="1"/>
              <a:t>prognõsis</a:t>
            </a:r>
            <a:r>
              <a:rPr lang="es-CO" b="0" i="0" dirty="0"/>
              <a:t>). Un conocimiento de personas y circunstancias antes de que existan. Es uno de los atributos divinos de Dios por el cual le son conocidas las personas y determinados los eventos por adelantado. Se trata de un poder totalmente más allá de la capacidad de comprensión de la mente humana.</a:t>
            </a:r>
          </a:p>
          <a:p>
            <a:r>
              <a:rPr lang="es-CO" sz="800" b="0" i="0" dirty="0"/>
              <a:t>Ventura, S. V. (1985). En Nuevo diccionario </a:t>
            </a:r>
            <a:r>
              <a:rPr lang="es-CO" sz="800" b="0" i="0" dirty="0" err="1"/>
              <a:t>biblico</a:t>
            </a:r>
            <a:r>
              <a:rPr lang="es-CO" sz="800" b="0" i="0" dirty="0"/>
              <a:t> ilustrado (p. 951). TERRASSA (Barcelona): Editorial CLIE.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3F3A32A-7CCA-46DC-B751-9C82D26766A4}"/>
              </a:ext>
            </a:extLst>
          </p:cNvPr>
          <p:cNvSpPr/>
          <p:nvPr/>
        </p:nvSpPr>
        <p:spPr>
          <a:xfrm>
            <a:off x="4604327" y="4470400"/>
            <a:ext cx="1496291" cy="33250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cxnSp>
        <p:nvCxnSpPr>
          <p:cNvPr id="9" name="Conector: angular 8">
            <a:extLst>
              <a:ext uri="{FF2B5EF4-FFF2-40B4-BE49-F238E27FC236}">
                <a16:creationId xmlns:a16="http://schemas.microsoft.com/office/drawing/2014/main" id="{1F5729AB-D50E-4F2E-BF5E-EDB2256084D4}"/>
              </a:ext>
            </a:extLst>
          </p:cNvPr>
          <p:cNvCxnSpPr>
            <a:cxnSpLocks/>
            <a:stCxn id="7" idx="3"/>
            <a:endCxn id="6" idx="1"/>
          </p:cNvCxnSpPr>
          <p:nvPr/>
        </p:nvCxnSpPr>
        <p:spPr>
          <a:xfrm flipV="1">
            <a:off x="6100618" y="3906117"/>
            <a:ext cx="1140692" cy="730538"/>
          </a:xfrm>
          <a:prstGeom prst="bentConnector3">
            <a:avLst>
              <a:gd name="adj1" fmla="val 4656"/>
            </a:avLst>
          </a:prstGeom>
          <a:ln w="12700">
            <a:solidFill>
              <a:schemeClr val="tx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A1DFE69-12E8-4961-86B0-4903C2873B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50826" y="1770063"/>
            <a:ext cx="7383029" cy="44196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buBlip>
                <a:blip r:embed="rId2"/>
              </a:buBlip>
            </a:pPr>
            <a:r>
              <a:rPr lang="es-CO" sz="4000" dirty="0"/>
              <a:t>El pecado voluntario es un desprecio manifiesto al sacrificio de Cristo, que equivale a “pisotearle”.</a:t>
            </a:r>
          </a:p>
          <a:p>
            <a:pPr>
              <a:lnSpc>
                <a:spcPct val="120000"/>
              </a:lnSpc>
              <a:buBlip>
                <a:blip r:embed="rId2"/>
              </a:buBlip>
            </a:pPr>
            <a:r>
              <a:rPr lang="es-CO" sz="4000" dirty="0"/>
              <a:t>El pecado voluntario ofende directamente al Padre, que santificó al creyente.</a:t>
            </a:r>
          </a:p>
          <a:p>
            <a:pPr lvl="1">
              <a:lnSpc>
                <a:spcPct val="120000"/>
              </a:lnSpc>
              <a:buBlip>
                <a:blip r:embed="rId3"/>
              </a:buBlip>
            </a:pPr>
            <a:r>
              <a:rPr lang="es-CO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1Pe 1:2</a:t>
            </a:r>
            <a:r>
              <a:rPr lang="es-CO" sz="3600" dirty="0"/>
              <a:t>  </a:t>
            </a:r>
            <a:r>
              <a:rPr lang="es-CO" sz="3600" b="0" dirty="0"/>
              <a:t>elegidos según la presciencia de Dios Padre en </a:t>
            </a:r>
            <a:r>
              <a:rPr lang="es-CO" sz="3600" u="sng" dirty="0">
                <a:solidFill>
                  <a:srgbClr val="C00000"/>
                </a:solidFill>
              </a:rPr>
              <a:t>santificación</a:t>
            </a:r>
            <a:r>
              <a:rPr lang="es-CO" sz="3600" b="0" dirty="0"/>
              <a:t> del Espíritu, para obedecer y </a:t>
            </a:r>
            <a:r>
              <a:rPr lang="es-CO" sz="3600" u="sng" dirty="0">
                <a:solidFill>
                  <a:srgbClr val="C00000"/>
                </a:solidFill>
              </a:rPr>
              <a:t>ser rociados con la sangre de Jesucristo</a:t>
            </a:r>
            <a:r>
              <a:rPr lang="es-CO" sz="3600" b="0" dirty="0"/>
              <a:t>: Gracia y paz os sean multiplicadas.</a:t>
            </a:r>
            <a:endParaRPr lang="es-CO" sz="4000" dirty="0"/>
          </a:p>
        </p:txBody>
      </p:sp>
    </p:spTree>
    <p:extLst>
      <p:ext uri="{BB962C8B-B14F-4D97-AF65-F5344CB8AC3E}">
        <p14:creationId xmlns:p14="http://schemas.microsoft.com/office/powerpoint/2010/main" val="396184621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4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4CBC2437-D313-424B-9563-3A025A693C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O" dirty="0"/>
              <a:t>Pecado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9ADF594-9891-45B1-B986-0D49DACF3C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s-CO" dirty="0"/>
              <a:t>Voluntario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54A53A4-8172-4F7E-8F02-A945BC3F2FA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10000"/>
          </a:bodyPr>
          <a:lstStyle/>
          <a:p>
            <a:pPr marL="571500" indent="-571500">
              <a:buBlip>
                <a:blip r:embed="rId2"/>
              </a:buBlip>
            </a:pPr>
            <a:r>
              <a:rPr lang="es-CO" sz="4400" dirty="0"/>
              <a:t>El pecado voluntario ultraja al Espíritu Santo, al impedir su obra de reproducir a Cristo en el creyente.</a:t>
            </a:r>
          </a:p>
          <a:p>
            <a:pPr marL="1028700" lvl="1" indent="-571500">
              <a:buBlip>
                <a:blip r:embed="rId3"/>
              </a:buBlip>
            </a:pPr>
            <a:r>
              <a:rPr lang="es-CO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2Co 3:18 </a:t>
            </a:r>
            <a:r>
              <a:rPr lang="es-CO" sz="4000" b="0" dirty="0"/>
              <a:t>Por tanto, nosotros todos, mirando a cara descubierta como en un espejo la gloria del Señor, somos transformados de gloria en gloria en la misma imagen, como por el Espíritu del Señor.</a:t>
            </a:r>
          </a:p>
        </p:txBody>
      </p:sp>
    </p:spTree>
    <p:extLst>
      <p:ext uri="{BB962C8B-B14F-4D97-AF65-F5344CB8AC3E}">
        <p14:creationId xmlns:p14="http://schemas.microsoft.com/office/powerpoint/2010/main" val="212276864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4CBC2437-D313-424B-9563-3A025A693C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O" dirty="0"/>
              <a:t>Pecado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9ADF594-9891-45B1-B986-0D49DACF3C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s-CO" dirty="0"/>
              <a:t>Voluntario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54A53A4-8172-4F7E-8F02-A945BC3F2FA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10000"/>
          </a:bodyPr>
          <a:lstStyle/>
          <a:p>
            <a:pPr marL="571500" indent="-571500">
              <a:buBlip>
                <a:blip r:embed="rId2"/>
              </a:buBlip>
            </a:pPr>
            <a:r>
              <a:rPr lang="es-CO" sz="4400" dirty="0"/>
              <a:t>El pecado voluntario ultraja al Espíritu Santo, al impedir su obra de reproducir a Cristo en el creyente.</a:t>
            </a:r>
          </a:p>
          <a:p>
            <a:pPr marL="1028700" lvl="1" indent="-571500">
              <a:buBlip>
                <a:blip r:embed="rId3"/>
              </a:buBlip>
            </a:pPr>
            <a:r>
              <a:rPr lang="es-CO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2Co 3:18 </a:t>
            </a:r>
            <a:r>
              <a:rPr lang="es-CO" sz="4000" b="0" dirty="0"/>
              <a:t>Por tanto, nosotros todos, </a:t>
            </a:r>
            <a:r>
              <a:rPr lang="es-CO" sz="4000" b="0" dirty="0">
                <a:highlight>
                  <a:srgbClr val="FFFF00"/>
                </a:highlight>
              </a:rPr>
              <a:t>mirando a cara descubierta como en un espejo la gloria del Señor</a:t>
            </a:r>
            <a:r>
              <a:rPr lang="es-CO" sz="4000" b="0" dirty="0"/>
              <a:t>, somos transformados de gloria en gloria en la misma imagen, como por el Espíritu del Señor.</a:t>
            </a:r>
          </a:p>
        </p:txBody>
      </p:sp>
    </p:spTree>
    <p:extLst>
      <p:ext uri="{BB962C8B-B14F-4D97-AF65-F5344CB8AC3E}">
        <p14:creationId xmlns:p14="http://schemas.microsoft.com/office/powerpoint/2010/main" val="1423286420"/>
      </p:ext>
    </p:extLst>
  </p:cSld>
  <p:clrMapOvr>
    <a:masterClrMapping/>
  </p:clrMapOvr>
  <p:transition spd="slow"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4CBC2437-D313-424B-9563-3A025A693C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O" dirty="0"/>
              <a:t>Pecado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9ADF594-9891-45B1-B986-0D49DACF3C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s-CO" dirty="0"/>
              <a:t>Voluntario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54A53A4-8172-4F7E-8F02-A945BC3F2FA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10000"/>
          </a:bodyPr>
          <a:lstStyle/>
          <a:p>
            <a:pPr marL="571500" indent="-571500">
              <a:buBlip>
                <a:blip r:embed="rId2"/>
              </a:buBlip>
            </a:pPr>
            <a:r>
              <a:rPr lang="es-CO" sz="4400" dirty="0"/>
              <a:t>El pecado voluntario ultraja al Espíritu Santo, al impedir su obra de reproducir a Cristo en el creyente.</a:t>
            </a:r>
          </a:p>
          <a:p>
            <a:pPr marL="1028700" lvl="1" indent="-571500">
              <a:buBlip>
                <a:blip r:embed="rId3"/>
              </a:buBlip>
            </a:pPr>
            <a:r>
              <a:rPr lang="es-CO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2Co 3:18 </a:t>
            </a:r>
            <a:r>
              <a:rPr lang="es-CO" sz="4000" b="0" dirty="0"/>
              <a:t>Por tanto, nosotros todos, </a:t>
            </a:r>
            <a:r>
              <a:rPr lang="es-CO" sz="4000" b="0" dirty="0">
                <a:highlight>
                  <a:srgbClr val="FFFF00"/>
                </a:highlight>
              </a:rPr>
              <a:t>mirando a cara descubierta como en un espejo la gloria del Señor</a:t>
            </a:r>
            <a:r>
              <a:rPr lang="es-CO" sz="4000" b="0" dirty="0"/>
              <a:t>, </a:t>
            </a:r>
            <a:r>
              <a:rPr lang="es-CO" sz="4000" b="0" dirty="0">
                <a:highlight>
                  <a:srgbClr val="00FF00"/>
                </a:highlight>
              </a:rPr>
              <a:t>somos transformados de gloria en gloria en la misma imagen</a:t>
            </a:r>
            <a:r>
              <a:rPr lang="es-CO" sz="4000" b="0" dirty="0"/>
              <a:t>, como por el Espíritu del Señor.</a:t>
            </a:r>
          </a:p>
        </p:txBody>
      </p:sp>
    </p:spTree>
    <p:extLst>
      <p:ext uri="{BB962C8B-B14F-4D97-AF65-F5344CB8AC3E}">
        <p14:creationId xmlns:p14="http://schemas.microsoft.com/office/powerpoint/2010/main" val="2482208296"/>
      </p:ext>
    </p:extLst>
  </p:cSld>
  <p:clrMapOvr>
    <a:masterClrMapping/>
  </p:clrMapOvr>
  <p:transition spd="slow"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8834DA21-9B11-4DC2-AA07-C4D46722D8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O" dirty="0"/>
              <a:t>Pecado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CFB3BAA-C249-48E4-86F9-146397441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s-CO" dirty="0"/>
              <a:t>Voluntario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2751AAF-AA9E-4281-98D1-610C7F04C10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>
              <a:buBlip>
                <a:blip r:embed="rId2"/>
              </a:buBlip>
            </a:pPr>
            <a:r>
              <a:rPr lang="es-CO" sz="4400" dirty="0"/>
              <a:t>El creyente que persiste en el pecado no debe esperar otra cosa que el juicio de Dios sobre él.</a:t>
            </a:r>
          </a:p>
          <a:p>
            <a:pPr lvl="1">
              <a:buBlip>
                <a:blip r:embed="rId3"/>
              </a:buBlip>
            </a:pPr>
            <a:r>
              <a:rPr lang="es-CO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Heb 10:30 </a:t>
            </a:r>
            <a:r>
              <a:rPr lang="es-CO" sz="4000" b="0" dirty="0"/>
              <a:t>Pues conocemos al que dijo: </a:t>
            </a:r>
            <a:r>
              <a:rPr lang="es-CO" sz="4000" b="0" u="sng" dirty="0"/>
              <a:t>Mía es la venganza, yo daré el pago,</a:t>
            </a:r>
            <a:r>
              <a:rPr lang="es-CO" sz="4000" b="0" dirty="0"/>
              <a:t> dice el Señor. Y otra vez: </a:t>
            </a:r>
            <a:r>
              <a:rPr lang="es-CO" sz="4000" b="0" u="sng" dirty="0"/>
              <a:t>El Señor juzgará a su pueblo</a:t>
            </a:r>
            <a:r>
              <a:rPr lang="es-CO" sz="4000" b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2004061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8834DA21-9B11-4DC2-AA07-C4D46722D8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O" dirty="0"/>
              <a:t>Pecado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CFB3BAA-C249-48E4-86F9-146397441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s-CO" dirty="0"/>
              <a:t>Voluntario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2751AAF-AA9E-4281-98D1-610C7F04C10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Autofit/>
          </a:bodyPr>
          <a:lstStyle/>
          <a:p>
            <a:pPr>
              <a:buBlip>
                <a:blip r:embed="rId2"/>
              </a:buBlip>
            </a:pPr>
            <a:r>
              <a:rPr lang="es-CO" sz="6600" dirty="0"/>
              <a:t>El juicio divino puede ser sumamente grave.</a:t>
            </a:r>
          </a:p>
          <a:p>
            <a:pPr marL="1028700" lvl="1" indent="-571500">
              <a:buBlip>
                <a:blip r:embed="rId3"/>
              </a:buBlip>
            </a:pPr>
            <a:r>
              <a:rPr lang="es-CO" sz="6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Heb 10:31</a:t>
            </a:r>
            <a:r>
              <a:rPr lang="es-CO" sz="6000" dirty="0"/>
              <a:t> </a:t>
            </a:r>
            <a:r>
              <a:rPr lang="es-CO" sz="6000" b="0" dirty="0"/>
              <a:t>¡Horrenda cosa es caer en manos del Dios vivo!</a:t>
            </a:r>
            <a:endParaRPr lang="es-CO" sz="5400" b="0" dirty="0"/>
          </a:p>
        </p:txBody>
      </p:sp>
    </p:spTree>
    <p:extLst>
      <p:ext uri="{BB962C8B-B14F-4D97-AF65-F5344CB8AC3E}">
        <p14:creationId xmlns:p14="http://schemas.microsoft.com/office/powerpoint/2010/main" val="328650199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>
            <a:extLst>
              <a:ext uri="{FF2B5EF4-FFF2-40B4-BE49-F238E27FC236}">
                <a16:creationId xmlns:a16="http://schemas.microsoft.com/office/drawing/2014/main" id="{75F65496-42AB-418C-98ED-618F58D18711}"/>
              </a:ext>
            </a:extLst>
          </p:cNvPr>
          <p:cNvGrpSpPr/>
          <p:nvPr/>
        </p:nvGrpSpPr>
        <p:grpSpPr>
          <a:xfrm>
            <a:off x="428104" y="1733864"/>
            <a:ext cx="9144000" cy="3643261"/>
            <a:chOff x="0" y="1866865"/>
            <a:chExt cx="9144000" cy="3643261"/>
          </a:xfrm>
        </p:grpSpPr>
        <p:sp>
          <p:nvSpPr>
            <p:cNvPr id="2" name="CuadroTexto 1">
              <a:extLst>
                <a:ext uri="{FF2B5EF4-FFF2-40B4-BE49-F238E27FC236}">
                  <a16:creationId xmlns:a16="http://schemas.microsoft.com/office/drawing/2014/main" id="{FAB67CE6-2F2D-422F-8BCF-43949CA7722B}"/>
                </a:ext>
              </a:extLst>
            </p:cNvPr>
            <p:cNvSpPr txBox="1"/>
            <p:nvPr/>
          </p:nvSpPr>
          <p:spPr>
            <a:xfrm>
              <a:off x="1709678" y="2051531"/>
              <a:ext cx="5724644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sz="8000" b="1" dirty="0"/>
                <a:t>PECADO DE</a:t>
              </a:r>
            </a:p>
          </p:txBody>
        </p:sp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E9D6B9F9-76AB-4E3B-B7C5-5260D99B67B7}"/>
                </a:ext>
              </a:extLst>
            </p:cNvPr>
            <p:cNvSpPr txBox="1"/>
            <p:nvPr/>
          </p:nvSpPr>
          <p:spPr>
            <a:xfrm>
              <a:off x="0" y="3085077"/>
              <a:ext cx="91440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800" b="1" spc="1400" dirty="0">
                  <a:blipFill dpi="0" rotWithShape="1"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highlight>
                    <a:srgbClr val="000000"/>
                  </a:highlight>
                </a:rPr>
                <a:t>MUERTE</a:t>
              </a:r>
            </a:p>
          </p:txBody>
        </p:sp>
        <p:cxnSp>
          <p:nvCxnSpPr>
            <p:cNvPr id="5" name="Conector recto 4">
              <a:extLst>
                <a:ext uri="{FF2B5EF4-FFF2-40B4-BE49-F238E27FC236}">
                  <a16:creationId xmlns:a16="http://schemas.microsoft.com/office/drawing/2014/main" id="{ACEFAA3C-ACE0-4D4E-9B32-57888EC97619}"/>
                </a:ext>
              </a:extLst>
            </p:cNvPr>
            <p:cNvCxnSpPr>
              <a:cxnSpLocks/>
            </p:cNvCxnSpPr>
            <p:nvPr/>
          </p:nvCxnSpPr>
          <p:spPr>
            <a:xfrm>
              <a:off x="2448098" y="4783973"/>
              <a:ext cx="4838009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CAB1DCB0-94A0-4DDD-9919-BEAA330667E6}"/>
                </a:ext>
              </a:extLst>
            </p:cNvPr>
            <p:cNvSpPr txBox="1"/>
            <p:nvPr/>
          </p:nvSpPr>
          <p:spPr>
            <a:xfrm>
              <a:off x="1762298" y="1866865"/>
              <a:ext cx="26052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dirty="0"/>
                <a:t>UN ESTUDIO SOBRE EL</a:t>
              </a: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9DFD7D9C-0365-473A-BFB4-8A1A1358B2BE}"/>
                </a:ext>
              </a:extLst>
            </p:cNvPr>
            <p:cNvSpPr txBox="1"/>
            <p:nvPr/>
          </p:nvSpPr>
          <p:spPr>
            <a:xfrm>
              <a:off x="0" y="4986906"/>
              <a:ext cx="9144000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CO" sz="1400" dirty="0">
                  <a:solidFill>
                    <a:schemeClr val="tx1"/>
                  </a:solidFill>
                </a:rPr>
                <a:t>Presentado por: Luis Felipe Torres M.</a:t>
              </a:r>
            </a:p>
            <a:p>
              <a:pPr algn="ctr"/>
              <a:r>
                <a:rPr lang="es-CO" sz="1400" dirty="0">
                  <a:solidFill>
                    <a:schemeClr val="tx1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www.creciendoenelevangelio.org</a:t>
              </a:r>
              <a:r>
                <a:rPr lang="es-CO" sz="1400" dirty="0">
                  <a:solidFill>
                    <a:schemeClr val="tx1"/>
                  </a:solidFill>
                </a:rPr>
                <a:t> 2021©</a:t>
              </a:r>
            </a:p>
          </p:txBody>
        </p:sp>
        <p:pic>
          <p:nvPicPr>
            <p:cNvPr id="1026" name="Picture 2" descr="Free guadaña de la muerte 1204846 PNG with Transparent Background">
              <a:extLst>
                <a:ext uri="{FF2B5EF4-FFF2-40B4-BE49-F238E27FC236}">
                  <a16:creationId xmlns:a16="http://schemas.microsoft.com/office/drawing/2014/main" id="{8536C708-95B1-4099-9349-FE89F77BCC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45225" y="1929547"/>
              <a:ext cx="2109008" cy="31900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983050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ED3F1661-DDCE-4BFE-9466-C44139352F39}"/>
              </a:ext>
            </a:extLst>
          </p:cNvPr>
          <p:cNvSpPr txBox="1"/>
          <p:nvPr/>
        </p:nvSpPr>
        <p:spPr>
          <a:xfrm>
            <a:off x="237836" y="134632"/>
            <a:ext cx="8668328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6600" dirty="0">
                <a:ln w="3175">
                  <a:noFill/>
                </a:ln>
                <a:effectLst>
                  <a:glow rad="101600">
                    <a:schemeClr val="bg1"/>
                  </a:glow>
                </a:effectLst>
                <a:latin typeface="Avallon Alt" pitchFamily="2" charset="0"/>
              </a:rPr>
              <a:t>La solución al problema del pecado en el creyente.</a:t>
            </a:r>
          </a:p>
        </p:txBody>
      </p:sp>
    </p:spTree>
    <p:extLst>
      <p:ext uri="{BB962C8B-B14F-4D97-AF65-F5344CB8AC3E}">
        <p14:creationId xmlns:p14="http://schemas.microsoft.com/office/powerpoint/2010/main" val="697425040"/>
      </p:ext>
    </p:extLst>
  </p:cSld>
  <p:clrMapOvr>
    <a:masterClrMapping/>
  </p:clrMapOvr>
  <p:transition spd="slow">
    <p:wipe dir="r"/>
  </p:transition>
</p:sld>
</file>

<file path=ppt/theme/theme1.xml><?xml version="1.0" encoding="utf-8"?>
<a:theme xmlns:a="http://schemas.openxmlformats.org/drawingml/2006/main" name="TemplateComic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Comic">
      <a:majorFont>
        <a:latin typeface="WeidemannItcSCTEEMed"/>
        <a:ea typeface=""/>
        <a:cs typeface=""/>
      </a:majorFont>
      <a:minorFont>
        <a:latin typeface="WeidemannItcTEEMed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Comic" id="{785D3540-D734-4F4F-A31A-777D848E5654}" vid="{0E14F328-1606-4DDB-95ED-7D957396CDD8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TemplateComic</Template>
  <TotalTime>916</TotalTime>
  <Words>1716</Words>
  <Application>Microsoft Office PowerPoint</Application>
  <PresentationFormat>Presentación en pantalla (4:3)</PresentationFormat>
  <Paragraphs>126</Paragraphs>
  <Slides>23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33" baseType="lpstr">
      <vt:lpstr>Avallon Alt</vt:lpstr>
      <vt:lpstr>Arial Narrow</vt:lpstr>
      <vt:lpstr>WeidemannItcSCTEEMed</vt:lpstr>
      <vt:lpstr>Calibri</vt:lpstr>
      <vt:lpstr>WeidemannItcTEEMed</vt:lpstr>
      <vt:lpstr>Arial</vt:lpstr>
      <vt:lpstr>Avallon</vt:lpstr>
      <vt:lpstr>Freehand575 BT</vt:lpstr>
      <vt:lpstr>Weidemann</vt:lpstr>
      <vt:lpstr>TemplateComic</vt:lpstr>
      <vt:lpstr>Presentación de PowerPoint</vt:lpstr>
      <vt:lpstr>Presentación de PowerPoint</vt:lpstr>
      <vt:lpstr>Presentación de PowerPoint</vt:lpstr>
      <vt:lpstr>Es un Mensaje de Reflexión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La enseñanza de Jesús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Luis Felipe Torres Muñoz</dc:creator>
  <cp:lastModifiedBy>Luis Felipe Torres Muñoz</cp:lastModifiedBy>
  <cp:revision>64</cp:revision>
  <dcterms:created xsi:type="dcterms:W3CDTF">2021-06-30T13:07:50Z</dcterms:created>
  <dcterms:modified xsi:type="dcterms:W3CDTF">2021-07-08T03:12:43Z</dcterms:modified>
</cp:coreProperties>
</file>