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7"/>
  </p:notesMasterIdLst>
  <p:sldIdLst>
    <p:sldId id="256" r:id="rId2"/>
    <p:sldId id="257" r:id="rId3"/>
    <p:sldId id="288" r:id="rId4"/>
    <p:sldId id="260" r:id="rId5"/>
    <p:sldId id="259" r:id="rId6"/>
    <p:sldId id="258" r:id="rId7"/>
    <p:sldId id="265" r:id="rId8"/>
    <p:sldId id="289" r:id="rId9"/>
    <p:sldId id="290" r:id="rId10"/>
    <p:sldId id="291" r:id="rId11"/>
    <p:sldId id="292" r:id="rId12"/>
    <p:sldId id="293" r:id="rId13"/>
    <p:sldId id="294" r:id="rId14"/>
    <p:sldId id="266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28"/>
      <p:bold r:id="rId29"/>
      <p:italic r:id="rId30"/>
      <p:boldItalic r:id="rId31"/>
    </p:embeddedFont>
    <p:embeddedFont>
      <p:font typeface="Avallon" pitchFamily="2" charset="0"/>
      <p:regular r:id="rId32"/>
    </p:embeddedFont>
    <p:embeddedFont>
      <p:font typeface="Avallon Alt" pitchFamily="2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Freehand575 BT" panose="03080702030306060204" pitchFamily="66" charset="0"/>
      <p:regular r:id="rId38"/>
    </p:embeddedFont>
    <p:embeddedFont>
      <p:font typeface="mama" panose="02000500000000000000" pitchFamily="50" charset="0"/>
      <p:regular r:id="rId39"/>
    </p:embeddedFont>
    <p:embeddedFont>
      <p:font typeface="WeidemannEF" panose="02000000000000000000" pitchFamily="2" charset="0"/>
      <p:regular r:id="rId40"/>
      <p:bold r:id="rId41"/>
      <p:italic r:id="rId42"/>
      <p:boldItalic r:id="rId43"/>
    </p:embeddedFont>
    <p:embeddedFont>
      <p:font typeface="WeidemannItcSCTEEMed" pitchFamily="2" charset="0"/>
      <p:regular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2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2" autoAdjust="0"/>
    <p:restoredTop sz="85660" autoAdjust="0"/>
  </p:normalViewPr>
  <p:slideViewPr>
    <p:cSldViewPr snapToGrid="0">
      <p:cViewPr varScale="1">
        <p:scale>
          <a:sx n="138" d="100"/>
          <a:sy n="138" d="100"/>
        </p:scale>
        <p:origin x="740" y="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3CA1B-C771-4178-8595-9E01AB21B4CE}" type="datetimeFigureOut">
              <a:rPr lang="es-CO" smtClean="0"/>
              <a:t>19/06/2021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F3890-3290-477F-9936-EAAB41A7CD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675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Esta hipótesis, de ser cierta, situaría la edad del profeta en, por lo menos 80 años.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F3890-3290-477F-9936-EAAB41A7CDC3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8254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l">
              <a:defRPr sz="6000" b="1">
                <a:ln w="57150">
                  <a:solidFill>
                    <a:schemeClr val="tx1"/>
                  </a:solidFill>
                </a:ln>
                <a:effectLst>
                  <a:glow rad="63500">
                    <a:schemeClr val="bg1"/>
                  </a:glo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8"/>
            <a:ext cx="7772400" cy="1655762"/>
          </a:xfrm>
        </p:spPr>
        <p:txBody>
          <a:bodyPr/>
          <a:lstStyle>
            <a:lvl1pPr marL="0" indent="0" algn="l">
              <a:buNone/>
              <a:defRPr sz="2400" b="1">
                <a:ln w="1270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7E12-5D82-41FF-B550-B15D058992A6}" type="datetimeFigureOut">
              <a:rPr lang="es-CO" smtClean="0"/>
              <a:t>19/06/2021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0018-3D00-4238-9FE9-4244C1A860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217785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bl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1E9D6163-9764-480E-A4B7-712DF05190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76" b="17047"/>
          <a:stretch/>
        </p:blipFill>
        <p:spPr>
          <a:xfrm>
            <a:off x="6109757" y="4199611"/>
            <a:ext cx="3034243" cy="210382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266864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039" y="542244"/>
            <a:ext cx="4980138" cy="54483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413" y="1087438"/>
            <a:ext cx="4980138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72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Referencia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826" y="1770063"/>
            <a:ext cx="8642350" cy="4419600"/>
          </a:xfrm>
        </p:spPr>
        <p:txBody>
          <a:bodyPr/>
          <a:lstStyle>
            <a:lvl1pPr marL="514350" indent="-514350">
              <a:buClr>
                <a:srgbClr val="C00000"/>
              </a:buClr>
              <a:buFont typeface="+mj-lt"/>
              <a:buAutoNum type="arabicPeriod"/>
              <a:defRPr b="1"/>
            </a:lvl1pPr>
            <a:lvl2pPr marL="914400" indent="-457200">
              <a:buClr>
                <a:srgbClr val="C00000"/>
              </a:buClr>
              <a:buFont typeface="+mj-lt"/>
              <a:buAutoNum type="arabicPeriod"/>
              <a:defRPr b="1"/>
            </a:lvl2pPr>
            <a:lvl3pPr marL="1371600" indent="-457200">
              <a:buClr>
                <a:srgbClr val="C00000"/>
              </a:buClr>
              <a:buFont typeface="+mj-lt"/>
              <a:buAutoNum type="arabicPeriod"/>
              <a:defRPr b="1"/>
            </a:lvl3pPr>
            <a:lvl4pPr marL="1714500" indent="-342900">
              <a:buClr>
                <a:srgbClr val="C00000"/>
              </a:buClr>
              <a:buFont typeface="+mj-lt"/>
              <a:buAutoNum type="arabicPeriod"/>
              <a:defRPr b="1"/>
            </a:lvl4pPr>
            <a:lvl5pPr marL="2171700" indent="-342900">
              <a:buClr>
                <a:srgbClr val="C00000"/>
              </a:buClr>
              <a:buFont typeface="+mj-lt"/>
              <a:buAutoNum type="arabicPeriod"/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8" name="Rectángulo: esquinas superiores redondeadas 17">
            <a:extLst>
              <a:ext uri="{FF2B5EF4-FFF2-40B4-BE49-F238E27FC236}">
                <a16:creationId xmlns:a16="http://schemas.microsoft.com/office/drawing/2014/main" id="{9E31C9A9-6251-4C7F-BF11-BA1621949C09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328428" b="-328428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solidFill>
                  <a:schemeClr val="bg1">
                    <a:lumMod val="95000"/>
                  </a:schemeClr>
                </a:solidFill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3158348867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bl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BBD4B1-7D71-4CA6-A938-F99CD94A77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76" b="17047"/>
          <a:stretch/>
        </p:blipFill>
        <p:spPr>
          <a:xfrm>
            <a:off x="6109757" y="4195384"/>
            <a:ext cx="3034243" cy="210382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3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266864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039" y="542244"/>
            <a:ext cx="4980138" cy="54483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413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72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Referencia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826" y="1770063"/>
            <a:ext cx="8642350" cy="4419600"/>
          </a:xfrm>
        </p:spPr>
        <p:txBody>
          <a:bodyPr/>
          <a:lstStyle>
            <a:lvl1pPr marL="514350" indent="-514350">
              <a:buClr>
                <a:srgbClr val="C00000"/>
              </a:buClr>
              <a:buFont typeface="+mj-lt"/>
              <a:buAutoNum type="arabicPeriod"/>
              <a:defRPr b="1"/>
            </a:lvl1pPr>
            <a:lvl2pPr marL="914400" indent="-457200">
              <a:buClr>
                <a:srgbClr val="C00000"/>
              </a:buClr>
              <a:buFont typeface="+mj-lt"/>
              <a:buAutoNum type="arabicPeriod"/>
              <a:defRPr b="1"/>
            </a:lvl2pPr>
            <a:lvl3pPr marL="1371600" indent="-457200">
              <a:buClr>
                <a:srgbClr val="C00000"/>
              </a:buClr>
              <a:buFont typeface="+mj-lt"/>
              <a:buAutoNum type="arabicPeriod"/>
              <a:defRPr b="1"/>
            </a:lvl3pPr>
            <a:lvl4pPr marL="1714500" indent="-342900">
              <a:buClr>
                <a:srgbClr val="C00000"/>
              </a:buClr>
              <a:buFont typeface="+mj-lt"/>
              <a:buAutoNum type="arabicPeriod"/>
              <a:defRPr b="1"/>
            </a:lvl4pPr>
            <a:lvl5pPr marL="2171700" indent="-342900">
              <a:buClr>
                <a:srgbClr val="C00000"/>
              </a:buClr>
              <a:buFont typeface="+mj-lt"/>
              <a:buAutoNum type="arabicPeriod"/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5" name="Rectángulo: esquinas superiores redondeadas 14">
            <a:extLst>
              <a:ext uri="{FF2B5EF4-FFF2-40B4-BE49-F238E27FC236}">
                <a16:creationId xmlns:a16="http://schemas.microsoft.com/office/drawing/2014/main" id="{ECD98CA2-EE54-4473-ABC5-2C5E1B615CF2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328428" b="-328428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solidFill>
                  <a:schemeClr val="bg1">
                    <a:lumMod val="95000"/>
                  </a:schemeClr>
                </a:solidFill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3070847243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cionLib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2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3818603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778" y="542244"/>
            <a:ext cx="4980138" cy="544839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Titulo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52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Subtitulo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06032" y="1770063"/>
            <a:ext cx="7187143" cy="4059237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5BB8778A-6639-413E-BFDC-FFC4F5C4429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968" y="1262063"/>
            <a:ext cx="1582208" cy="2166937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algn="ctr">
              <a:defRPr sz="2000"/>
            </a:lvl1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4676A15-46C9-4407-B981-968D4819FD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38" y="5875866"/>
            <a:ext cx="8996362" cy="313797"/>
          </a:xfrm>
        </p:spPr>
        <p:txBody>
          <a:bodyPr>
            <a:noAutofit/>
          </a:bodyPr>
          <a:lstStyle>
            <a:lvl1pPr marL="0" indent="0" algn="r">
              <a:buNone/>
              <a:defRPr sz="1200" b="1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dirty="0"/>
              <a:t>Bibliografía</a:t>
            </a:r>
            <a:endParaRPr lang="es-CO" dirty="0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063BDE4-4B86-41ED-9C30-95F6C1CB04E3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/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81247614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2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3818603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778" y="542244"/>
            <a:ext cx="4980138" cy="544839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Titulo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52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Subtitulo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8602" y="1789649"/>
            <a:ext cx="5074331" cy="4419600"/>
          </a:xfrm>
        </p:spPr>
        <p:txBody>
          <a:bodyPr/>
          <a:lstStyle>
            <a:lvl1pPr>
              <a:lnSpc>
                <a:spcPct val="100000"/>
              </a:lnSpc>
              <a:defRPr b="1"/>
            </a:lvl1pPr>
            <a:lvl2pPr>
              <a:lnSpc>
                <a:spcPct val="100000"/>
              </a:lnSpc>
              <a:defRPr b="1"/>
            </a:lvl2pPr>
            <a:lvl3pPr>
              <a:lnSpc>
                <a:spcPct val="100000"/>
              </a:lnSpc>
              <a:defRPr b="1"/>
            </a:lvl3pPr>
            <a:lvl4pPr>
              <a:lnSpc>
                <a:spcPct val="100000"/>
              </a:lnSpc>
              <a:defRPr b="1"/>
            </a:lvl4pPr>
            <a:lvl5pPr>
              <a:lnSpc>
                <a:spcPct val="100000"/>
              </a:lnSpc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063BDE4-4B86-41ED-9C30-95F6C1CB04E3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BE6FD75-19BE-46F0-99C0-F5AC1AB2DD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6063" y="1274763"/>
            <a:ext cx="3403600" cy="4791075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46519665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2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3818603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778" y="542244"/>
            <a:ext cx="4980138" cy="544839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Titulo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52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Subtitulo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3318" y="1789649"/>
            <a:ext cx="8649616" cy="4419600"/>
          </a:xfrm>
        </p:spPr>
        <p:txBody>
          <a:bodyPr/>
          <a:lstStyle>
            <a:lvl1pPr>
              <a:lnSpc>
                <a:spcPct val="100000"/>
              </a:lnSpc>
              <a:defRPr b="1"/>
            </a:lvl1pPr>
            <a:lvl2pPr>
              <a:lnSpc>
                <a:spcPct val="100000"/>
              </a:lnSpc>
              <a:defRPr b="1"/>
            </a:lvl2pPr>
            <a:lvl3pPr>
              <a:lnSpc>
                <a:spcPct val="100000"/>
              </a:lnSpc>
              <a:defRPr b="1"/>
            </a:lvl3pPr>
            <a:lvl4pPr>
              <a:lnSpc>
                <a:spcPct val="100000"/>
              </a:lnSpc>
              <a:defRPr b="1"/>
            </a:lvl4pPr>
            <a:lvl5pPr>
              <a:lnSpc>
                <a:spcPct val="100000"/>
              </a:lnSpc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063BDE4-4B86-41ED-9C30-95F6C1CB04E3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4135036347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C9224C5-B1DD-4766-8C13-26466F220F38}"/>
              </a:ext>
            </a:extLst>
          </p:cNvPr>
          <p:cNvSpPr/>
          <p:nvPr/>
        </p:nvSpPr>
        <p:spPr>
          <a:xfrm>
            <a:off x="258233" y="136524"/>
            <a:ext cx="8627533" cy="892176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985227-AC35-4A41-8685-9D6BBA4806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66958"/>
            <a:ext cx="7886700" cy="81941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3200" b="0">
                <a:solidFill>
                  <a:srgbClr val="FFFF00"/>
                </a:solidFill>
                <a:latin typeface="mama" panose="02000500000000000000" pitchFamily="50" charset="0"/>
              </a:defRPr>
            </a:lvl1pPr>
          </a:lstStyle>
          <a:p>
            <a:r>
              <a:rPr lang="es-ES" dirty="0"/>
              <a:t>Titulo de la Imagen</a:t>
            </a:r>
            <a:endParaRPr lang="es-CO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E9BA7AB-FC0B-42C1-95A8-9A6103944CF9}"/>
              </a:ext>
            </a:extLst>
          </p:cNvPr>
          <p:cNvSpPr/>
          <p:nvPr/>
        </p:nvSpPr>
        <p:spPr>
          <a:xfrm>
            <a:off x="0" y="6536266"/>
            <a:ext cx="9143999" cy="321733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4216287523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ale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C9224C5-B1DD-4766-8C13-26466F220F38}"/>
              </a:ext>
            </a:extLst>
          </p:cNvPr>
          <p:cNvSpPr/>
          <p:nvPr/>
        </p:nvSpPr>
        <p:spPr>
          <a:xfrm>
            <a:off x="258233" y="136524"/>
            <a:ext cx="8627533" cy="892176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985227-AC35-4A41-8685-9D6BBA4806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66958"/>
            <a:ext cx="7886700" cy="81941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3200" b="0">
                <a:solidFill>
                  <a:srgbClr val="FFFF00"/>
                </a:solidFill>
                <a:latin typeface="mama" panose="02000500000000000000" pitchFamily="50" charset="0"/>
              </a:defRPr>
            </a:lvl1pPr>
          </a:lstStyle>
          <a:p>
            <a:r>
              <a:rPr lang="es-ES" dirty="0"/>
              <a:t>Titulo de la Imagen</a:t>
            </a:r>
            <a:endParaRPr lang="es-CO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E9BA7AB-FC0B-42C1-95A8-9A6103944CF9}"/>
              </a:ext>
            </a:extLst>
          </p:cNvPr>
          <p:cNvSpPr/>
          <p:nvPr/>
        </p:nvSpPr>
        <p:spPr>
          <a:xfrm>
            <a:off x="0" y="6536266"/>
            <a:ext cx="9143999" cy="321733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www.creciendoenelevangelio.org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79D99D4-6028-496B-AC3A-CA7BAA92B7DA}"/>
              </a:ext>
            </a:extLst>
          </p:cNvPr>
          <p:cNvSpPr/>
          <p:nvPr/>
        </p:nvSpPr>
        <p:spPr>
          <a:xfrm>
            <a:off x="241300" y="1595967"/>
            <a:ext cx="4313767" cy="4707466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823D82F-8FA8-4FAE-89BA-8D7D380A0984}"/>
              </a:ext>
            </a:extLst>
          </p:cNvPr>
          <p:cNvSpPr/>
          <p:nvPr/>
        </p:nvSpPr>
        <p:spPr>
          <a:xfrm>
            <a:off x="4584698" y="1595967"/>
            <a:ext cx="4313767" cy="47074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CD0D2CF-4492-4C74-98C2-278DEFD5BBDA}"/>
              </a:ext>
            </a:extLst>
          </p:cNvPr>
          <p:cNvSpPr/>
          <p:nvPr/>
        </p:nvSpPr>
        <p:spPr>
          <a:xfrm>
            <a:off x="4207933" y="19642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4D91187-560E-49D0-9E2D-CD95AE7916DB}"/>
              </a:ext>
            </a:extLst>
          </p:cNvPr>
          <p:cNvSpPr/>
          <p:nvPr/>
        </p:nvSpPr>
        <p:spPr>
          <a:xfrm>
            <a:off x="4694766" y="19642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D676894-4BAB-4FDE-AB26-465F20235A71}"/>
              </a:ext>
            </a:extLst>
          </p:cNvPr>
          <p:cNvSpPr/>
          <p:nvPr/>
        </p:nvSpPr>
        <p:spPr>
          <a:xfrm>
            <a:off x="4207933" y="24341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7F2EE9D1-C5D7-4177-9EBE-DAE1250708ED}"/>
              </a:ext>
            </a:extLst>
          </p:cNvPr>
          <p:cNvSpPr/>
          <p:nvPr/>
        </p:nvSpPr>
        <p:spPr>
          <a:xfrm>
            <a:off x="4694766" y="24341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0E6D3F1-753B-4385-898B-B3FFAE674F24}"/>
              </a:ext>
            </a:extLst>
          </p:cNvPr>
          <p:cNvSpPr/>
          <p:nvPr/>
        </p:nvSpPr>
        <p:spPr>
          <a:xfrm>
            <a:off x="4207933" y="29040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B60CF61-939E-4519-92CA-826FC5C6CDCE}"/>
              </a:ext>
            </a:extLst>
          </p:cNvPr>
          <p:cNvSpPr/>
          <p:nvPr/>
        </p:nvSpPr>
        <p:spPr>
          <a:xfrm>
            <a:off x="4694766" y="29040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F70AA2E-ED1D-43C0-B3B3-6181CCE7DFF1}"/>
              </a:ext>
            </a:extLst>
          </p:cNvPr>
          <p:cNvSpPr/>
          <p:nvPr/>
        </p:nvSpPr>
        <p:spPr>
          <a:xfrm>
            <a:off x="4207933" y="33739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D921811E-274C-46D5-82E2-F2ACCD93E0AF}"/>
              </a:ext>
            </a:extLst>
          </p:cNvPr>
          <p:cNvSpPr/>
          <p:nvPr/>
        </p:nvSpPr>
        <p:spPr>
          <a:xfrm>
            <a:off x="4694766" y="33739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A0A5419-F53E-4557-8159-3642D1237ED3}"/>
              </a:ext>
            </a:extLst>
          </p:cNvPr>
          <p:cNvSpPr/>
          <p:nvPr/>
        </p:nvSpPr>
        <p:spPr>
          <a:xfrm>
            <a:off x="4205816" y="38438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1C2EEC1-E164-4768-AE39-6A02BF486600}"/>
              </a:ext>
            </a:extLst>
          </p:cNvPr>
          <p:cNvSpPr/>
          <p:nvPr/>
        </p:nvSpPr>
        <p:spPr>
          <a:xfrm>
            <a:off x="4692649" y="38438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42F8CD7A-45F0-4841-9EF7-BFF705B4C066}"/>
              </a:ext>
            </a:extLst>
          </p:cNvPr>
          <p:cNvSpPr/>
          <p:nvPr/>
        </p:nvSpPr>
        <p:spPr>
          <a:xfrm>
            <a:off x="4205816" y="43137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4CA0149-7A24-4E74-AC9C-CB85D2852754}"/>
              </a:ext>
            </a:extLst>
          </p:cNvPr>
          <p:cNvSpPr/>
          <p:nvPr/>
        </p:nvSpPr>
        <p:spPr>
          <a:xfrm>
            <a:off x="4692649" y="43137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160E50F-A703-4A2D-849E-093924199951}"/>
              </a:ext>
            </a:extLst>
          </p:cNvPr>
          <p:cNvSpPr/>
          <p:nvPr/>
        </p:nvSpPr>
        <p:spPr>
          <a:xfrm>
            <a:off x="4205816" y="47836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E5B12FFA-2883-4B82-9E85-486F3F6B5B12}"/>
              </a:ext>
            </a:extLst>
          </p:cNvPr>
          <p:cNvSpPr/>
          <p:nvPr/>
        </p:nvSpPr>
        <p:spPr>
          <a:xfrm>
            <a:off x="4692649" y="47836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344E62D-5F14-470C-AE9E-9AFF40418641}"/>
              </a:ext>
            </a:extLst>
          </p:cNvPr>
          <p:cNvSpPr/>
          <p:nvPr/>
        </p:nvSpPr>
        <p:spPr>
          <a:xfrm>
            <a:off x="4205816" y="52535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22D6AD7C-6E5F-4825-9B39-F22440E930A4}"/>
              </a:ext>
            </a:extLst>
          </p:cNvPr>
          <p:cNvSpPr/>
          <p:nvPr/>
        </p:nvSpPr>
        <p:spPr>
          <a:xfrm>
            <a:off x="4692649" y="52535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63FFA105-EE3F-424F-83BA-B0F65780A617}"/>
              </a:ext>
            </a:extLst>
          </p:cNvPr>
          <p:cNvSpPr/>
          <p:nvPr/>
        </p:nvSpPr>
        <p:spPr>
          <a:xfrm>
            <a:off x="4205816" y="57234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3C13A6E7-C169-485B-83DD-D225D533E721}"/>
              </a:ext>
            </a:extLst>
          </p:cNvPr>
          <p:cNvSpPr/>
          <p:nvPr/>
        </p:nvSpPr>
        <p:spPr>
          <a:xfrm>
            <a:off x="4692649" y="57234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Diagrama de flujo: terminador 4">
            <a:extLst>
              <a:ext uri="{FF2B5EF4-FFF2-40B4-BE49-F238E27FC236}">
                <a16:creationId xmlns:a16="http://schemas.microsoft.com/office/drawing/2014/main" id="{599A5F81-B552-4ECF-9F04-52EF4E1DFA89}"/>
              </a:ext>
            </a:extLst>
          </p:cNvPr>
          <p:cNvSpPr/>
          <p:nvPr/>
        </p:nvSpPr>
        <p:spPr>
          <a:xfrm>
            <a:off x="4258732" y="202352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Diagrama de flujo: terminador 25">
            <a:extLst>
              <a:ext uri="{FF2B5EF4-FFF2-40B4-BE49-F238E27FC236}">
                <a16:creationId xmlns:a16="http://schemas.microsoft.com/office/drawing/2014/main" id="{6495EE92-EDDC-421B-9EB4-E54876C3B8F2}"/>
              </a:ext>
            </a:extLst>
          </p:cNvPr>
          <p:cNvSpPr/>
          <p:nvPr/>
        </p:nvSpPr>
        <p:spPr>
          <a:xfrm>
            <a:off x="4275664" y="249342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Diagrama de flujo: terminador 26">
            <a:extLst>
              <a:ext uri="{FF2B5EF4-FFF2-40B4-BE49-F238E27FC236}">
                <a16:creationId xmlns:a16="http://schemas.microsoft.com/office/drawing/2014/main" id="{90DEB871-D46B-460E-904D-FA403A22B093}"/>
              </a:ext>
            </a:extLst>
          </p:cNvPr>
          <p:cNvSpPr/>
          <p:nvPr/>
        </p:nvSpPr>
        <p:spPr>
          <a:xfrm>
            <a:off x="4256615" y="2961206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Diagrama de flujo: terminador 27">
            <a:extLst>
              <a:ext uri="{FF2B5EF4-FFF2-40B4-BE49-F238E27FC236}">
                <a16:creationId xmlns:a16="http://schemas.microsoft.com/office/drawing/2014/main" id="{BFEDE046-C558-46B8-B6D3-1C8C13E1C1CE}"/>
              </a:ext>
            </a:extLst>
          </p:cNvPr>
          <p:cNvSpPr/>
          <p:nvPr/>
        </p:nvSpPr>
        <p:spPr>
          <a:xfrm>
            <a:off x="4273547" y="3431106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Diagrama de flujo: terminador 28">
            <a:extLst>
              <a:ext uri="{FF2B5EF4-FFF2-40B4-BE49-F238E27FC236}">
                <a16:creationId xmlns:a16="http://schemas.microsoft.com/office/drawing/2014/main" id="{2B48A406-520A-4437-ABAD-05096C6C69AE}"/>
              </a:ext>
            </a:extLst>
          </p:cNvPr>
          <p:cNvSpPr/>
          <p:nvPr/>
        </p:nvSpPr>
        <p:spPr>
          <a:xfrm>
            <a:off x="4252383" y="389677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Diagrama de flujo: terminador 29">
            <a:extLst>
              <a:ext uri="{FF2B5EF4-FFF2-40B4-BE49-F238E27FC236}">
                <a16:creationId xmlns:a16="http://schemas.microsoft.com/office/drawing/2014/main" id="{9682A2D5-754D-4E2F-81BB-2EBD003F04BA}"/>
              </a:ext>
            </a:extLst>
          </p:cNvPr>
          <p:cNvSpPr/>
          <p:nvPr/>
        </p:nvSpPr>
        <p:spPr>
          <a:xfrm>
            <a:off x="4269315" y="436667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Diagrama de flujo: terminador 30">
            <a:extLst>
              <a:ext uri="{FF2B5EF4-FFF2-40B4-BE49-F238E27FC236}">
                <a16:creationId xmlns:a16="http://schemas.microsoft.com/office/drawing/2014/main" id="{B20AA4A5-D0E3-4E3B-9D80-0BCC41A54281}"/>
              </a:ext>
            </a:extLst>
          </p:cNvPr>
          <p:cNvSpPr/>
          <p:nvPr/>
        </p:nvSpPr>
        <p:spPr>
          <a:xfrm>
            <a:off x="4256615" y="4861968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Diagrama de flujo: terminador 31">
            <a:extLst>
              <a:ext uri="{FF2B5EF4-FFF2-40B4-BE49-F238E27FC236}">
                <a16:creationId xmlns:a16="http://schemas.microsoft.com/office/drawing/2014/main" id="{B9CAADE9-9684-45B2-A476-F1A66DD69565}"/>
              </a:ext>
            </a:extLst>
          </p:cNvPr>
          <p:cNvSpPr/>
          <p:nvPr/>
        </p:nvSpPr>
        <p:spPr>
          <a:xfrm>
            <a:off x="4235451" y="5327634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Diagrama de flujo: terminador 32">
            <a:extLst>
              <a:ext uri="{FF2B5EF4-FFF2-40B4-BE49-F238E27FC236}">
                <a16:creationId xmlns:a16="http://schemas.microsoft.com/office/drawing/2014/main" id="{957E7BB8-DBE8-43E2-AFBA-A45C132C5FD9}"/>
              </a:ext>
            </a:extLst>
          </p:cNvPr>
          <p:cNvSpPr/>
          <p:nvPr/>
        </p:nvSpPr>
        <p:spPr>
          <a:xfrm>
            <a:off x="4252383" y="5797534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Marcador de texto 34">
            <a:extLst>
              <a:ext uri="{FF2B5EF4-FFF2-40B4-BE49-F238E27FC236}">
                <a16:creationId xmlns:a16="http://schemas.microsoft.com/office/drawing/2014/main" id="{AD29FF58-FA6B-49C3-8535-174DC0A59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233" y="1808163"/>
            <a:ext cx="3797299" cy="43894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1A807F8E-6BA2-49CE-8101-C51D3E736C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92700" y="1808163"/>
            <a:ext cx="3793066" cy="43894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35665C74-1F52-481A-AC0B-91CDC1C325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1301" y="1081609"/>
            <a:ext cx="8657164" cy="514357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effectLst/>
                <a:highlight>
                  <a:srgbClr val="FFFF00"/>
                </a:highlight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CO" dirty="0"/>
              <a:t>Titulo</a:t>
            </a:r>
          </a:p>
        </p:txBody>
      </p:sp>
    </p:spTree>
    <p:extLst>
      <p:ext uri="{BB962C8B-B14F-4D97-AF65-F5344CB8AC3E}">
        <p14:creationId xmlns:p14="http://schemas.microsoft.com/office/powerpoint/2010/main" val="3645234578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B7E12-5D82-41FF-B550-B15D058992A6}" type="datetimeFigureOut">
              <a:rPr lang="es-CO" smtClean="0"/>
              <a:t>19/06/2021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00018-3D00-4238-9FE9-4244C1A860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8401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E5FD1E6-D6E7-4DE3-B9E2-38E43763BAC9}"/>
              </a:ext>
            </a:extLst>
          </p:cNvPr>
          <p:cNvSpPr/>
          <p:nvPr/>
        </p:nvSpPr>
        <p:spPr>
          <a:xfrm>
            <a:off x="-439729" y="-440494"/>
            <a:ext cx="4446580" cy="77683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C94A51-8F1E-4C27-A977-E6AA0FC2E179}"/>
              </a:ext>
            </a:extLst>
          </p:cNvPr>
          <p:cNvSpPr txBox="1"/>
          <p:nvPr/>
        </p:nvSpPr>
        <p:spPr>
          <a:xfrm>
            <a:off x="1" y="1204810"/>
            <a:ext cx="36340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3800" b="1" dirty="0">
                <a:solidFill>
                  <a:schemeClr val="bg1"/>
                </a:solidFill>
                <a:latin typeface="Freehand575 BT" panose="03080702030306060204" pitchFamily="66" charset="0"/>
              </a:rPr>
              <a:t>Hageo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FCBF313-710C-4F07-90F1-68E7285F395F}"/>
              </a:ext>
            </a:extLst>
          </p:cNvPr>
          <p:cNvCxnSpPr/>
          <p:nvPr/>
        </p:nvCxnSpPr>
        <p:spPr>
          <a:xfrm>
            <a:off x="486633" y="3375038"/>
            <a:ext cx="26764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08920311-495F-4C64-8C47-12C0328AC853}"/>
              </a:ext>
            </a:extLst>
          </p:cNvPr>
          <p:cNvSpPr txBox="1"/>
          <p:nvPr/>
        </p:nvSpPr>
        <p:spPr>
          <a:xfrm>
            <a:off x="270788" y="3420801"/>
            <a:ext cx="33632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highlight>
                  <a:srgbClr val="FFFF00"/>
                </a:highlight>
                <a:latin typeface="Arial Narrow" panose="020B0606020202030204" pitchFamily="34" charset="0"/>
              </a:rPr>
              <a:t>Dios Interviene Para Despertar A Su Pueblo</a:t>
            </a:r>
          </a:p>
          <a:p>
            <a:pPr algn="ctr"/>
            <a:r>
              <a:rPr lang="es-CO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*******</a:t>
            </a:r>
          </a:p>
          <a:p>
            <a:pPr algn="ctr"/>
            <a:r>
              <a:rPr lang="es-CO" sz="1600" dirty="0">
                <a:solidFill>
                  <a:schemeClr val="bg1"/>
                </a:solidFill>
                <a:latin typeface="Arial Narrow" panose="020B0606020202030204" pitchFamily="34" charset="0"/>
              </a:rPr>
              <a:t>Sermones bíblicos del libro de Hageo, presentados por:</a:t>
            </a:r>
          </a:p>
          <a:p>
            <a:pPr algn="ctr"/>
            <a:r>
              <a:rPr lang="es-CO" sz="1600" dirty="0">
                <a:solidFill>
                  <a:schemeClr val="bg1"/>
                </a:solidFill>
                <a:latin typeface="Arial Narrow" panose="020B0606020202030204" pitchFamily="34" charset="0"/>
              </a:rPr>
              <a:t>Luis Felipe Torres 2021©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226CD89-6507-4B5E-93DA-ED0F66E2CF18}"/>
              </a:ext>
            </a:extLst>
          </p:cNvPr>
          <p:cNvSpPr txBox="1"/>
          <p:nvPr/>
        </p:nvSpPr>
        <p:spPr>
          <a:xfrm>
            <a:off x="1686865" y="1626341"/>
            <a:ext cx="18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Profeta</a:t>
            </a:r>
            <a:endParaRPr lang="es-CO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A0B71F7-21E8-4E69-8BDE-3DA765F5188B}"/>
              </a:ext>
            </a:extLst>
          </p:cNvPr>
          <p:cNvSpPr txBox="1"/>
          <p:nvPr/>
        </p:nvSpPr>
        <p:spPr>
          <a:xfrm>
            <a:off x="0" y="622440"/>
            <a:ext cx="3598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FFFF00"/>
                </a:solidFill>
                <a:latin typeface="Arial Narrow" panose="020B0606020202030204" pitchFamily="34" charset="0"/>
              </a:rPr>
              <a:t>Sermón 2</a:t>
            </a:r>
            <a:endParaRPr lang="es-CO" sz="16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079222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510CAA4-C0AB-47F4-B9CD-C3E85FBF66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Una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774E9D-0C5A-4CE2-826D-1E3BA89B1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Introducción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58FE2D-1ED2-4CBC-943D-7A968474BA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>
              <a:buBlip>
                <a:blip r:embed="rId2"/>
              </a:buBlip>
            </a:pPr>
            <a:r>
              <a:rPr lang="es-CO" sz="4000" dirty="0"/>
              <a:t>Dios interviene de muchas maneras a su pueblo para despertarlos y traerlos de nuevo a Él. </a:t>
            </a:r>
          </a:p>
          <a:p>
            <a:pPr>
              <a:buBlip>
                <a:blip r:embed="rId2"/>
              </a:buBlip>
            </a:pPr>
            <a:r>
              <a:rPr lang="es-CO" sz="4000" dirty="0"/>
              <a:t>Aunque parezca algo sorprendente, el pueblo de Israel abandonaba fácilmente el camino a pesar de ser testigos de varios milagros que se necesitaron para su conformación, liberación y posterior éxito en la tierra prometida.</a:t>
            </a:r>
          </a:p>
        </p:txBody>
      </p:sp>
    </p:spTree>
    <p:extLst>
      <p:ext uri="{BB962C8B-B14F-4D97-AF65-F5344CB8AC3E}">
        <p14:creationId xmlns:p14="http://schemas.microsoft.com/office/powerpoint/2010/main" val="33366310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510CAA4-C0AB-47F4-B9CD-C3E85FBF66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Una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774E9D-0C5A-4CE2-826D-1E3BA89B1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Introducción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58FE2D-1ED2-4CBC-943D-7A968474BA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O" sz="4000" dirty="0"/>
              <a:t>Debido a todas estas situaciones, Dios permite que sobre ellos venga toda clase de conflictos, castigos, muertes y guerras; todo con la finalidad de que este pueblo recuperara ese amor y confianza en Dios. </a:t>
            </a:r>
          </a:p>
          <a:p>
            <a:pPr>
              <a:buBlip>
                <a:blip r:embed="rId2"/>
              </a:buBlip>
            </a:pPr>
            <a:r>
              <a:rPr lang="es-CO" sz="4000" dirty="0"/>
              <a:t>Es necesario a veces los conflictos en nuestras vidas para recurrir a Dios nuevamente.</a:t>
            </a:r>
          </a:p>
        </p:txBody>
      </p:sp>
    </p:spTree>
    <p:extLst>
      <p:ext uri="{BB962C8B-B14F-4D97-AF65-F5344CB8AC3E}">
        <p14:creationId xmlns:p14="http://schemas.microsoft.com/office/powerpoint/2010/main" val="39815649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C7137CA-2D81-4FCF-BED0-F0B8B120233C}"/>
              </a:ext>
            </a:extLst>
          </p:cNvPr>
          <p:cNvGrpSpPr/>
          <p:nvPr/>
        </p:nvGrpSpPr>
        <p:grpSpPr>
          <a:xfrm>
            <a:off x="4336532" y="-440494"/>
            <a:ext cx="5189078" cy="7768394"/>
            <a:chOff x="-427030" y="-440494"/>
            <a:chExt cx="4446580" cy="7768394"/>
          </a:xfrm>
          <a:solidFill>
            <a:srgbClr val="712112"/>
          </a:solidFill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E5FD1E6-D6E7-4DE3-B9E2-38E43763BAC9}"/>
                </a:ext>
              </a:extLst>
            </p:cNvPr>
            <p:cNvSpPr/>
            <p:nvPr/>
          </p:nvSpPr>
          <p:spPr>
            <a:xfrm>
              <a:off x="-427030" y="-440494"/>
              <a:ext cx="4446580" cy="7768394"/>
            </a:xfrm>
            <a:prstGeom prst="rect">
              <a:avLst/>
            </a:prstGeom>
            <a:grpFill/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DDC94A51-8F1E-4C27-A977-E6AA0FC2E179}"/>
                </a:ext>
              </a:extLst>
            </p:cNvPr>
            <p:cNvSpPr txBox="1"/>
            <p:nvPr/>
          </p:nvSpPr>
          <p:spPr>
            <a:xfrm>
              <a:off x="1" y="1204810"/>
              <a:ext cx="3634052" cy="221599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800" b="1" dirty="0">
                  <a:solidFill>
                    <a:schemeClr val="bg1"/>
                  </a:solidFill>
                  <a:latin typeface="Freehand575 BT" panose="03080702030306060204" pitchFamily="66" charset="0"/>
                </a:rPr>
                <a:t>Hageo</a:t>
              </a: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2FCBF313-710C-4F07-90F1-68E7285F395F}"/>
                </a:ext>
              </a:extLst>
            </p:cNvPr>
            <p:cNvCxnSpPr/>
            <p:nvPr/>
          </p:nvCxnSpPr>
          <p:spPr>
            <a:xfrm>
              <a:off x="486633" y="3375038"/>
              <a:ext cx="267648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08920311-495F-4C64-8C47-12C0328AC853}"/>
                </a:ext>
              </a:extLst>
            </p:cNvPr>
            <p:cNvSpPr txBox="1"/>
            <p:nvPr/>
          </p:nvSpPr>
          <p:spPr>
            <a:xfrm>
              <a:off x="270788" y="3420801"/>
              <a:ext cx="3363265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3200" b="1" dirty="0">
                  <a:highlight>
                    <a:srgbClr val="FFFF00"/>
                  </a:highlight>
                  <a:latin typeface="Arial Narrow" panose="020B0606020202030204" pitchFamily="34" charset="0"/>
                </a:rPr>
                <a:t>“Despertando al Pueblo”</a:t>
              </a:r>
              <a:endParaRPr lang="es-CO" sz="16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226CD89-6507-4B5E-93DA-ED0F66E2CF18}"/>
                </a:ext>
              </a:extLst>
            </p:cNvPr>
            <p:cNvSpPr txBox="1"/>
            <p:nvPr/>
          </p:nvSpPr>
          <p:spPr>
            <a:xfrm>
              <a:off x="1686865" y="1626341"/>
              <a:ext cx="1833379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32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Profeta</a:t>
              </a:r>
              <a:endParaRPr lang="es-CO" sz="16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253413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80A5032-DBD3-48C4-BC74-65808D55B7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Esdras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BFF4E7-9A7D-4328-82EF-EE1A8C717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5:1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22994D-6967-4B5E-82E4-F91422617B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es-CO" sz="4800" dirty="0"/>
              <a:t>Profetizaron </a:t>
            </a:r>
            <a:r>
              <a:rPr lang="es-CO" sz="4800" dirty="0">
                <a:highlight>
                  <a:srgbClr val="FFFF00"/>
                </a:highlight>
              </a:rPr>
              <a:t>Hageo</a:t>
            </a:r>
            <a:r>
              <a:rPr lang="es-CO" sz="4800" dirty="0"/>
              <a:t> y </a:t>
            </a:r>
            <a:r>
              <a:rPr lang="es-CO" sz="4800" dirty="0">
                <a:highlight>
                  <a:srgbClr val="FFFF00"/>
                </a:highlight>
              </a:rPr>
              <a:t>Zacarías</a:t>
            </a:r>
            <a:r>
              <a:rPr lang="es-CO" sz="4800" dirty="0"/>
              <a:t> hijo de </a:t>
            </a:r>
            <a:r>
              <a:rPr lang="es-CO" sz="4800" dirty="0" err="1"/>
              <a:t>Iddo</a:t>
            </a:r>
            <a:r>
              <a:rPr lang="es-CO" sz="4800" dirty="0"/>
              <a:t>, ambos profetas, a los judíos que estaban en Judá y en Jerusalén en el nombre del Dios de Israel quien estaba sobre ellos.</a:t>
            </a:r>
          </a:p>
        </p:txBody>
      </p:sp>
    </p:spTree>
    <p:extLst>
      <p:ext uri="{BB962C8B-B14F-4D97-AF65-F5344CB8AC3E}">
        <p14:creationId xmlns:p14="http://schemas.microsoft.com/office/powerpoint/2010/main" val="37287460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80A5032-DBD3-48C4-BC74-65808D55B7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Hageo se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BFF4E7-9A7D-4328-82EF-EE1A8C717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Menciona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22994D-6967-4B5E-82E4-F91422617B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s-CO" dirty="0"/>
              <a:t>El primero, Hageo, es mencionado dos veces en el libro de Esdras, el segundo es Zacarías: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dirty="0" err="1">
                <a:solidFill>
                  <a:srgbClr val="FF0000"/>
                </a:solidFill>
              </a:rPr>
              <a:t>Esd</a:t>
            </a:r>
            <a:r>
              <a:rPr lang="es-CO" dirty="0">
                <a:solidFill>
                  <a:srgbClr val="FF0000"/>
                </a:solidFill>
              </a:rPr>
              <a:t> 5:1  </a:t>
            </a:r>
            <a:r>
              <a:rPr lang="es-CO" b="0" i="1" dirty="0"/>
              <a:t>Reedificación del templo Profetizaron </a:t>
            </a:r>
            <a:r>
              <a:rPr lang="es-CO" b="0" i="1" dirty="0">
                <a:highlight>
                  <a:srgbClr val="00FF00"/>
                </a:highlight>
              </a:rPr>
              <a:t>Hageo</a:t>
            </a:r>
            <a:r>
              <a:rPr lang="es-CO" b="0" i="1" dirty="0"/>
              <a:t> y </a:t>
            </a:r>
            <a:r>
              <a:rPr lang="es-CO" b="0" i="1" dirty="0">
                <a:highlight>
                  <a:srgbClr val="FFFF00"/>
                </a:highlight>
              </a:rPr>
              <a:t>Zacarías hijo de </a:t>
            </a:r>
            <a:r>
              <a:rPr lang="es-CO" b="0" i="1" dirty="0" err="1">
                <a:highlight>
                  <a:srgbClr val="FFFF00"/>
                </a:highlight>
              </a:rPr>
              <a:t>Iddo</a:t>
            </a:r>
            <a:r>
              <a:rPr lang="es-CO" b="0" i="1" dirty="0"/>
              <a:t>, ambos profetas, a los judíos que estaban en Judá y en Jerusalén en el nombre del Dios de Israel quien estaba sobre ellos.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dirty="0" err="1">
                <a:solidFill>
                  <a:srgbClr val="FF0000"/>
                </a:solidFill>
              </a:rPr>
              <a:t>Esd</a:t>
            </a:r>
            <a:r>
              <a:rPr lang="es-CO" dirty="0">
                <a:solidFill>
                  <a:srgbClr val="FF0000"/>
                </a:solidFill>
              </a:rPr>
              <a:t> 6:14  </a:t>
            </a:r>
            <a:r>
              <a:rPr lang="es-CO" b="0" i="1" dirty="0"/>
              <a:t>Y los ancianos de los judíos edificaban y prosperaban, conforme a la profecía del profeta </a:t>
            </a:r>
            <a:r>
              <a:rPr lang="es-CO" b="0" i="1" dirty="0">
                <a:highlight>
                  <a:srgbClr val="00FF00"/>
                </a:highlight>
              </a:rPr>
              <a:t>Hageo</a:t>
            </a:r>
            <a:r>
              <a:rPr lang="es-CO" b="0" i="1" dirty="0"/>
              <a:t> y de </a:t>
            </a:r>
            <a:r>
              <a:rPr lang="es-CO" b="0" i="1" dirty="0">
                <a:highlight>
                  <a:srgbClr val="FFFF00"/>
                </a:highlight>
              </a:rPr>
              <a:t>Zacarías hijo de </a:t>
            </a:r>
            <a:r>
              <a:rPr lang="es-CO" b="0" i="1" dirty="0" err="1">
                <a:highlight>
                  <a:srgbClr val="FFFF00"/>
                </a:highlight>
              </a:rPr>
              <a:t>Iddo</a:t>
            </a:r>
            <a:r>
              <a:rPr lang="es-CO" b="0" i="1" dirty="0"/>
              <a:t>. Edificaron, pues, y terminaron, por orden del Dios de Israel, y por mandato de Ciro, de Darío, y de Artajerjes rey de Persia.</a:t>
            </a:r>
          </a:p>
        </p:txBody>
      </p:sp>
    </p:spTree>
    <p:extLst>
      <p:ext uri="{BB962C8B-B14F-4D97-AF65-F5344CB8AC3E}">
        <p14:creationId xmlns:p14="http://schemas.microsoft.com/office/powerpoint/2010/main" val="298086148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D3F1661-DDCE-4BFE-9466-C44139352F39}"/>
              </a:ext>
            </a:extLst>
          </p:cNvPr>
          <p:cNvSpPr txBox="1"/>
          <p:nvPr/>
        </p:nvSpPr>
        <p:spPr>
          <a:xfrm>
            <a:off x="3992336" y="965202"/>
            <a:ext cx="4412796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O" sz="72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El profeta </a:t>
            </a:r>
            <a:r>
              <a:rPr lang="es-CO" sz="115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Hageo</a:t>
            </a:r>
            <a:endParaRPr lang="es-CO" sz="7200" dirty="0">
              <a:ln w="3175">
                <a:noFill/>
              </a:ln>
              <a:effectLst>
                <a:glow rad="101600">
                  <a:schemeClr val="bg1"/>
                </a:glow>
              </a:effectLst>
              <a:latin typeface="Avallon A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846100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A7F62B-5BCB-4CD0-AF14-6D5FB0BAF8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El profeta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715D13-6249-49ED-B538-F7CC79C63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Hageo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B2DA90-3102-4A1C-AE34-B0794A31AB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4400" dirty="0"/>
              <a:t>Su nombre se deriva de la palabra hebrea “</a:t>
            </a:r>
            <a:r>
              <a:rPr lang="es-CO" sz="4400" i="1" dirty="0" err="1">
                <a:solidFill>
                  <a:srgbClr val="FF0000"/>
                </a:solidFill>
              </a:rPr>
              <a:t>hag</a:t>
            </a:r>
            <a:r>
              <a:rPr lang="es-CO" sz="4400" dirty="0"/>
              <a:t>”, que significa “</a:t>
            </a:r>
            <a:r>
              <a:rPr lang="es-CO" sz="4400" i="1" dirty="0">
                <a:solidFill>
                  <a:srgbClr val="FF0000"/>
                </a:solidFill>
              </a:rPr>
              <a:t>fiesta</a:t>
            </a:r>
            <a:r>
              <a:rPr lang="es-CO" sz="4400" dirty="0"/>
              <a:t>”, de ahí que, aplicado al nombre del profeta, quiera decir “</a:t>
            </a:r>
            <a:r>
              <a:rPr lang="es-CO" sz="4400" i="1" dirty="0">
                <a:solidFill>
                  <a:srgbClr val="FF0000"/>
                </a:solidFill>
              </a:rPr>
              <a:t>festivo</a:t>
            </a:r>
            <a:r>
              <a:rPr lang="es-CO" sz="4400" dirty="0"/>
              <a:t>”.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4400" dirty="0"/>
              <a:t>No se dice nada de su familia, lo que hace suponer un origen humilde.</a:t>
            </a:r>
          </a:p>
        </p:txBody>
      </p:sp>
    </p:spTree>
    <p:extLst>
      <p:ext uri="{BB962C8B-B14F-4D97-AF65-F5344CB8AC3E}">
        <p14:creationId xmlns:p14="http://schemas.microsoft.com/office/powerpoint/2010/main" val="22966521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A7F62B-5BCB-4CD0-AF14-6D5FB0BAF8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El profeta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715D13-6249-49ED-B538-F7CC79C63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Hageo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B2DA90-3102-4A1C-AE34-B0794A31AB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pPr>
              <a:buSzPct val="130000"/>
              <a:buBlip>
                <a:blip r:embed="rId3"/>
              </a:buBlip>
            </a:pPr>
            <a:r>
              <a:rPr lang="es-CO" sz="4400" dirty="0"/>
              <a:t>Algunos piensan que el profeta había visto la gloria del templo de Salomón.</a:t>
            </a:r>
          </a:p>
          <a:p>
            <a:pPr lvl="1">
              <a:buSzPct val="130000"/>
              <a:buBlip>
                <a:blip r:embed="rId4"/>
              </a:buBlip>
            </a:pPr>
            <a:r>
              <a:rPr lang="es-CO" sz="4000" dirty="0" err="1">
                <a:solidFill>
                  <a:srgbClr val="FF0000"/>
                </a:solidFill>
              </a:rPr>
              <a:t>Hag</a:t>
            </a:r>
            <a:r>
              <a:rPr lang="es-CO" sz="4000" dirty="0">
                <a:solidFill>
                  <a:srgbClr val="FF0000"/>
                </a:solidFill>
              </a:rPr>
              <a:t> 2:3 </a:t>
            </a:r>
            <a:r>
              <a:rPr lang="es-CO" sz="4000" b="0" i="1" dirty="0"/>
              <a:t>¿Quién ha quedado entre vosotros </a:t>
            </a:r>
            <a:r>
              <a:rPr lang="es-CO" sz="4000" b="0" i="1" dirty="0">
                <a:highlight>
                  <a:srgbClr val="FFFF00"/>
                </a:highlight>
              </a:rPr>
              <a:t>que haya visto esta casa en su gloria primera</a:t>
            </a:r>
            <a:r>
              <a:rPr lang="es-CO" sz="4000" b="0" i="1" dirty="0"/>
              <a:t>, y cómo la veis ahora? ¿No es ella como nada delante de vuestros ojos?</a:t>
            </a:r>
          </a:p>
        </p:txBody>
      </p:sp>
    </p:spTree>
    <p:extLst>
      <p:ext uri="{BB962C8B-B14F-4D97-AF65-F5344CB8AC3E}">
        <p14:creationId xmlns:p14="http://schemas.microsoft.com/office/powerpoint/2010/main" val="32306935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D3F1661-DDCE-4BFE-9466-C44139352F39}"/>
              </a:ext>
            </a:extLst>
          </p:cNvPr>
          <p:cNvSpPr txBox="1"/>
          <p:nvPr/>
        </p:nvSpPr>
        <p:spPr>
          <a:xfrm>
            <a:off x="357827" y="4211784"/>
            <a:ext cx="44127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O" sz="72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La Profecía de Hageo</a:t>
            </a:r>
          </a:p>
        </p:txBody>
      </p:sp>
    </p:spTree>
    <p:extLst>
      <p:ext uri="{BB962C8B-B14F-4D97-AF65-F5344CB8AC3E}">
        <p14:creationId xmlns:p14="http://schemas.microsoft.com/office/powerpoint/2010/main" val="888079045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B82AC4A-EF48-4941-BBDC-62B70DDE4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La Profecía de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D65D54-57EA-435B-AAC6-8D121C13A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Hageo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7AC6AA-695A-4D61-988B-860B9A5272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dirty="0"/>
              <a:t>Es el segundo libro más pequeño en extensión de todo el Antiguo Testamento.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dirty="0"/>
              <a:t>Es la primera profecía “</a:t>
            </a:r>
            <a:r>
              <a:rPr lang="es-CO" b="0" i="1" dirty="0" err="1"/>
              <a:t>post-exílica</a:t>
            </a:r>
            <a:r>
              <a:rPr lang="es-CO" dirty="0"/>
              <a:t>”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dirty="0"/>
              <a:t>El estilo del mensaje es de precisión y decisión.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dirty="0"/>
              <a:t>La autoridad con que habla el profeta es evidente.</a:t>
            </a:r>
          </a:p>
          <a:p>
            <a:pPr lvl="1">
              <a:buSzPct val="130000"/>
              <a:buBlip>
                <a:blip r:embed="rId2"/>
              </a:buBlip>
            </a:pPr>
            <a:r>
              <a:rPr lang="es-CO" b="0" dirty="0"/>
              <a:t>En cinco ocasiones dice que habla en el nombre del Señor (</a:t>
            </a:r>
            <a:r>
              <a:rPr lang="es-CO" b="0" dirty="0">
                <a:solidFill>
                  <a:srgbClr val="FF0000"/>
                </a:solidFill>
              </a:rPr>
              <a:t>1:1, 3; 2:1, 10, 20</a:t>
            </a:r>
            <a:r>
              <a:rPr lang="es-CO" b="0" dirty="0"/>
              <a:t>).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dirty="0"/>
              <a:t>El profeta afirma que es un enviado del Señor.</a:t>
            </a:r>
          </a:p>
          <a:p>
            <a:pPr lvl="1">
              <a:buSzPct val="130000"/>
              <a:buBlip>
                <a:blip r:embed="rId2"/>
              </a:buBlip>
            </a:pPr>
            <a:r>
              <a:rPr lang="es-CO" dirty="0" err="1">
                <a:solidFill>
                  <a:srgbClr val="FF0000"/>
                </a:solidFill>
              </a:rPr>
              <a:t>Hag</a:t>
            </a:r>
            <a:r>
              <a:rPr lang="es-CO" dirty="0">
                <a:solidFill>
                  <a:srgbClr val="FF0000"/>
                </a:solidFill>
              </a:rPr>
              <a:t> 1:13</a:t>
            </a:r>
            <a:r>
              <a:rPr lang="es-CO" b="0" i="1" dirty="0">
                <a:solidFill>
                  <a:srgbClr val="FF0000"/>
                </a:solidFill>
              </a:rPr>
              <a:t> </a:t>
            </a:r>
            <a:r>
              <a:rPr lang="es-CO" b="0" i="1" dirty="0"/>
              <a:t>Entonces Hageo, </a:t>
            </a:r>
            <a:r>
              <a:rPr lang="es-CO" b="0" i="1" dirty="0">
                <a:highlight>
                  <a:srgbClr val="FFFF00"/>
                </a:highlight>
              </a:rPr>
              <a:t>enviado de Jehová</a:t>
            </a:r>
            <a:r>
              <a:rPr lang="es-CO" b="0" i="1" dirty="0"/>
              <a:t>, habló por mandato de Jehová al pueblo, diciendo: Yo estoy con vosotros, dice Jehová.</a:t>
            </a:r>
          </a:p>
        </p:txBody>
      </p:sp>
    </p:spTree>
    <p:extLst>
      <p:ext uri="{BB962C8B-B14F-4D97-AF65-F5344CB8AC3E}">
        <p14:creationId xmlns:p14="http://schemas.microsoft.com/office/powerpoint/2010/main" val="42587507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D3F1661-DDCE-4BFE-9466-C44139352F39}"/>
              </a:ext>
            </a:extLst>
          </p:cNvPr>
          <p:cNvSpPr txBox="1"/>
          <p:nvPr/>
        </p:nvSpPr>
        <p:spPr>
          <a:xfrm>
            <a:off x="2408300" y="1126839"/>
            <a:ext cx="65232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O" sz="72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La razón de la profecía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418B6CA-D823-449C-9E52-F8A3200E71F5}"/>
              </a:ext>
            </a:extLst>
          </p:cNvPr>
          <p:cNvSpPr txBox="1"/>
          <p:nvPr/>
        </p:nvSpPr>
        <p:spPr>
          <a:xfrm>
            <a:off x="6174509" y="2413061"/>
            <a:ext cx="26923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000" i="1" dirty="0">
                <a:solidFill>
                  <a:srgbClr val="FFFF00"/>
                </a:solidFill>
              </a:rPr>
              <a:t>Es un mensaje de Dios para animar al pueblo</a:t>
            </a:r>
            <a:r>
              <a:rPr lang="es-CO" sz="40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9368655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3339369-20EB-48C3-86DC-16E3BD9942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La Razón de la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97284D-AACC-4AD1-ADA4-BD4C2E8A0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Profecía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1DA3FE-392C-4EBE-A17A-08EA806A3E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3318" y="1524000"/>
            <a:ext cx="8649616" cy="4685249"/>
          </a:xfrm>
        </p:spPr>
        <p:txBody>
          <a:bodyPr>
            <a:normAutofit fontScale="85000" lnSpcReduction="1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3600" dirty="0"/>
              <a:t>Primeramente, para que inicien de nuevo las obras de reconstrucción del templo (1:4, 9).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3200" dirty="0" err="1">
                <a:solidFill>
                  <a:srgbClr val="FF0000"/>
                </a:solidFill>
              </a:rPr>
              <a:t>Hag</a:t>
            </a:r>
            <a:r>
              <a:rPr lang="es-CO" sz="3200" dirty="0">
                <a:solidFill>
                  <a:srgbClr val="FF0000"/>
                </a:solidFill>
              </a:rPr>
              <a:t> 1:4</a:t>
            </a:r>
            <a:r>
              <a:rPr lang="es-CO" sz="3200" dirty="0"/>
              <a:t> </a:t>
            </a:r>
            <a:r>
              <a:rPr lang="es-CO" sz="3200" b="0" i="1" dirty="0"/>
              <a:t>¿Es para vosotros tiempo, para vosotros, de habitar en vuestras casas artesonadas, y </a:t>
            </a:r>
            <a:r>
              <a:rPr lang="es-CO" sz="3200" b="0" i="1" dirty="0">
                <a:highlight>
                  <a:srgbClr val="FFFF00"/>
                </a:highlight>
              </a:rPr>
              <a:t>esta casa está desierta</a:t>
            </a:r>
            <a:r>
              <a:rPr lang="es-CO" sz="3200" b="0" i="1" dirty="0"/>
              <a:t>?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3200" dirty="0" err="1">
                <a:solidFill>
                  <a:srgbClr val="FF0000"/>
                </a:solidFill>
              </a:rPr>
              <a:t>Hag</a:t>
            </a:r>
            <a:r>
              <a:rPr lang="es-CO" sz="3200" dirty="0">
                <a:solidFill>
                  <a:srgbClr val="FF0000"/>
                </a:solidFill>
              </a:rPr>
              <a:t> 1:9</a:t>
            </a:r>
            <a:r>
              <a:rPr lang="es-CO" sz="3200" b="0" i="1" dirty="0"/>
              <a:t> Buscáis mucho, y halláis poco; y encerráis en casa, y yo lo disiparé en un soplo. ¿Por qué? dice Jehová de los ejércitos. Por cuanto </a:t>
            </a:r>
            <a:r>
              <a:rPr lang="es-CO" sz="3200" b="0" i="1" dirty="0">
                <a:highlight>
                  <a:srgbClr val="FFFF00"/>
                </a:highlight>
              </a:rPr>
              <a:t>mi casa está desierta</a:t>
            </a:r>
            <a:r>
              <a:rPr lang="es-CO" sz="3200" b="0" i="1" dirty="0"/>
              <a:t>, y cada uno de vosotros corre a su propia casa.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3600" dirty="0"/>
              <a:t>En segundo lugar, para que retornen al Señor y vivan conforme a Su voluntad.</a:t>
            </a:r>
          </a:p>
        </p:txBody>
      </p:sp>
    </p:spTree>
    <p:extLst>
      <p:ext uri="{BB962C8B-B14F-4D97-AF65-F5344CB8AC3E}">
        <p14:creationId xmlns:p14="http://schemas.microsoft.com/office/powerpoint/2010/main" val="37862907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05924-DC43-471C-96A1-5D115400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5400" dirty="0">
                <a:latin typeface="Avallon Alt" pitchFamily="2" charset="0"/>
              </a:rPr>
              <a:t>Es un Mensaje de Reflexión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0230E4-2793-4918-8EA0-3E9344E70C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233" y="1808163"/>
            <a:ext cx="3797299" cy="462010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CO" sz="4800" b="1" dirty="0">
                <a:solidFill>
                  <a:srgbClr val="C00000"/>
                </a:solidFill>
              </a:rPr>
              <a:t>Hageo 1:5 </a:t>
            </a:r>
          </a:p>
          <a:p>
            <a:pPr marL="514350" indent="-514350">
              <a:lnSpc>
                <a:spcPct val="12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s-CO" sz="3600" dirty="0"/>
              <a:t>Pues así ha dicho Jehová de los ejércitos: </a:t>
            </a:r>
            <a:r>
              <a:rPr lang="es-CO" sz="3600" dirty="0">
                <a:highlight>
                  <a:srgbClr val="FFFF00"/>
                </a:highlight>
              </a:rPr>
              <a:t>Meditad bien sobre vuestros caminos</a:t>
            </a:r>
            <a:r>
              <a:rPr lang="es-CO" sz="3600" dirty="0"/>
              <a:t>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CCEC22-DEF9-4293-85B8-77754F5919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CO" sz="4800" b="1" dirty="0">
                <a:solidFill>
                  <a:srgbClr val="C00000"/>
                </a:solidFill>
              </a:rPr>
              <a:t>Hageo 1:7</a:t>
            </a:r>
          </a:p>
          <a:p>
            <a:pPr marL="514350" indent="-514350">
              <a:lnSpc>
                <a:spcPct val="120000"/>
              </a:lnSpc>
              <a:buClr>
                <a:srgbClr val="C00000"/>
              </a:buClr>
              <a:buFont typeface="+mj-lt"/>
              <a:buAutoNum type="arabicPeriod" startAt="7"/>
            </a:pPr>
            <a:r>
              <a:rPr lang="es-CO" sz="3600" dirty="0"/>
              <a:t>Así ha dicho Jehová de los ejércitos: </a:t>
            </a:r>
            <a:r>
              <a:rPr lang="es-CO" sz="3600" dirty="0">
                <a:highlight>
                  <a:srgbClr val="FFFF00"/>
                </a:highlight>
              </a:rPr>
              <a:t>Meditad sobre vuestros caminos</a:t>
            </a:r>
            <a:r>
              <a:rPr lang="es-CO" sz="3600" dirty="0"/>
              <a:t>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2352B5-0D49-4EF9-97E1-9A42441931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dirty="0"/>
              <a:t>En dos ocasiones aparece la frase</a:t>
            </a:r>
          </a:p>
        </p:txBody>
      </p:sp>
    </p:spTree>
    <p:extLst>
      <p:ext uri="{BB962C8B-B14F-4D97-AF65-F5344CB8AC3E}">
        <p14:creationId xmlns:p14="http://schemas.microsoft.com/office/powerpoint/2010/main" val="880513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4B998D0-8EF2-43B9-9F47-23A92714A2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La Razón de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401A4D-CE22-49DC-8340-EF8BA92F2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La profecía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BB3C4-EA19-4D5C-824E-1E769900AE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3200" dirty="0"/>
              <a:t>Dios estaba indicando a Su pueblo la necesidad de que reflexionasen sobre la situación en que se encontraban y buscaran la causa.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3200" dirty="0"/>
              <a:t>La reflexión ha de ser íntima, interna, como se indica: “</a:t>
            </a:r>
            <a:r>
              <a:rPr lang="es-CO" sz="3200" b="0" i="1" dirty="0">
                <a:solidFill>
                  <a:srgbClr val="C00000"/>
                </a:solidFill>
              </a:rPr>
              <a:t>Meditad en vuestro corazón</a:t>
            </a:r>
            <a:r>
              <a:rPr lang="es-CO" sz="3200" dirty="0"/>
              <a:t>” (2:15, 18).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2800" dirty="0" err="1">
                <a:solidFill>
                  <a:srgbClr val="FF0000"/>
                </a:solidFill>
              </a:rPr>
              <a:t>Hag</a:t>
            </a:r>
            <a:r>
              <a:rPr lang="es-CO" sz="2800" dirty="0">
                <a:solidFill>
                  <a:srgbClr val="FF0000"/>
                </a:solidFill>
              </a:rPr>
              <a:t> 2:15 </a:t>
            </a:r>
            <a:r>
              <a:rPr lang="es-CO" sz="2800" b="0" i="1" dirty="0"/>
              <a:t>Ahora, pues, </a:t>
            </a:r>
            <a:r>
              <a:rPr lang="es-CO" sz="2800" b="0" i="1" dirty="0">
                <a:highlight>
                  <a:srgbClr val="FFFF00"/>
                </a:highlight>
              </a:rPr>
              <a:t>meditad en vuestro corazón desde este día en adelante</a:t>
            </a:r>
            <a:r>
              <a:rPr lang="es-CO" sz="2800" b="0" i="1" dirty="0"/>
              <a:t>, antes que pongan piedra sobre piedra en el templo de Jehová.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2800" dirty="0" err="1">
                <a:solidFill>
                  <a:srgbClr val="FF0000"/>
                </a:solidFill>
              </a:rPr>
              <a:t>Hag</a:t>
            </a:r>
            <a:r>
              <a:rPr lang="es-CO" sz="2800" dirty="0">
                <a:solidFill>
                  <a:srgbClr val="FF0000"/>
                </a:solidFill>
              </a:rPr>
              <a:t> 2:18 </a:t>
            </a:r>
            <a:r>
              <a:rPr lang="es-CO" sz="2800" b="0" i="1" dirty="0">
                <a:highlight>
                  <a:srgbClr val="FFFF00"/>
                </a:highlight>
              </a:rPr>
              <a:t>Meditad, pues, en vuestro corazón, desde este día en adelante</a:t>
            </a:r>
            <a:r>
              <a:rPr lang="es-CO" sz="2800" b="0" i="1" dirty="0"/>
              <a:t>, desde el día veinticuatro del noveno mes, desde el día que se echó el cimiento del templo de Jehová; meditad, pues, en vuestro corazón.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1755966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6F181A-3837-4FAC-9509-EB52D17CA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sz="6000" dirty="0"/>
              <a:t>Las Preguntas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8ABF23-53D3-4083-9A54-5781EF366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De Dios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7DFA14-A0D6-4604-9347-5AA307FF15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4000" dirty="0" err="1">
                <a:solidFill>
                  <a:srgbClr val="FF0000"/>
                </a:solidFill>
              </a:rPr>
              <a:t>Hag</a:t>
            </a:r>
            <a:r>
              <a:rPr lang="es-CO" sz="4000" dirty="0">
                <a:solidFill>
                  <a:srgbClr val="FF0000"/>
                </a:solidFill>
              </a:rPr>
              <a:t> 1:4 </a:t>
            </a:r>
            <a:r>
              <a:rPr lang="es-CO" sz="4000" b="0" i="1" dirty="0">
                <a:highlight>
                  <a:srgbClr val="FFFF00"/>
                </a:highlight>
              </a:rPr>
              <a:t>¿Es para vosotros tiempo, para vosotros, de habitar en vuestras casas artesonadas, y esta casa está desierta?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4000" dirty="0" err="1">
                <a:solidFill>
                  <a:srgbClr val="FF0000"/>
                </a:solidFill>
              </a:rPr>
              <a:t>Hag</a:t>
            </a:r>
            <a:r>
              <a:rPr lang="es-CO" sz="4000" dirty="0">
                <a:solidFill>
                  <a:srgbClr val="FF0000"/>
                </a:solidFill>
              </a:rPr>
              <a:t> 1:9  </a:t>
            </a:r>
            <a:r>
              <a:rPr lang="es-CO" sz="4000" b="0" i="1" dirty="0"/>
              <a:t>Buscáis mucho, y halláis poco; y encerráis en casa, y yo lo disiparé en un soplo. </a:t>
            </a:r>
            <a:r>
              <a:rPr lang="es-CO" sz="4000" b="0" i="1" dirty="0">
                <a:highlight>
                  <a:srgbClr val="FFFF00"/>
                </a:highlight>
              </a:rPr>
              <a:t>¿Por qué? </a:t>
            </a:r>
            <a:r>
              <a:rPr lang="es-CO" sz="4000" b="0" i="1" dirty="0"/>
              <a:t>dice Jehová de los ejércitos. Por cuanto mi casa está desierta, y cada uno de vosotros corre a su propia casa.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A8036B0-68A9-49E5-B037-CE1A3B4D4687}"/>
              </a:ext>
            </a:extLst>
          </p:cNvPr>
          <p:cNvSpPr txBox="1"/>
          <p:nvPr/>
        </p:nvSpPr>
        <p:spPr>
          <a:xfrm>
            <a:off x="5347856" y="845127"/>
            <a:ext cx="3699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dirty="0">
                <a:solidFill>
                  <a:srgbClr val="00B050"/>
                </a:solidFill>
                <a:latin typeface="Avallon" pitchFamily="2" charset="0"/>
              </a:rPr>
              <a:t>Al pueblo</a:t>
            </a:r>
          </a:p>
        </p:txBody>
      </p:sp>
    </p:spTree>
    <p:extLst>
      <p:ext uri="{BB962C8B-B14F-4D97-AF65-F5344CB8AC3E}">
        <p14:creationId xmlns:p14="http://schemas.microsoft.com/office/powerpoint/2010/main" val="1815627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6F181A-3837-4FAC-9509-EB52D17CA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sz="6000" dirty="0"/>
              <a:t>Las Preguntas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8ABF23-53D3-4083-9A54-5781EF366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De Dios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7DFA14-A0D6-4604-9347-5AA307FF15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4000" dirty="0" err="1">
                <a:solidFill>
                  <a:srgbClr val="FF0000"/>
                </a:solidFill>
              </a:rPr>
              <a:t>Hag</a:t>
            </a:r>
            <a:r>
              <a:rPr lang="es-CO" sz="4000" dirty="0">
                <a:solidFill>
                  <a:srgbClr val="FF0000"/>
                </a:solidFill>
              </a:rPr>
              <a:t> 2:3  </a:t>
            </a:r>
            <a:r>
              <a:rPr lang="es-CO" sz="4000" b="0" i="1" dirty="0">
                <a:highlight>
                  <a:srgbClr val="FFFF00"/>
                </a:highlight>
              </a:rPr>
              <a:t>¿Quién ha quedado entre vosotros que haya visto esta casa en su gloria primera, y cómo la veis ahora?</a:t>
            </a:r>
            <a:r>
              <a:rPr lang="es-CO" sz="4000" b="0" i="1" dirty="0"/>
              <a:t> </a:t>
            </a:r>
            <a:r>
              <a:rPr lang="es-CO" sz="4000" b="0" i="1" dirty="0">
                <a:highlight>
                  <a:srgbClr val="FFFF00"/>
                </a:highlight>
              </a:rPr>
              <a:t>¿No es ella como nada delante de vuestros ojos?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4000" dirty="0" err="1">
                <a:solidFill>
                  <a:srgbClr val="FF0000"/>
                </a:solidFill>
              </a:rPr>
              <a:t>Hag</a:t>
            </a:r>
            <a:r>
              <a:rPr lang="es-CO" sz="4000" dirty="0">
                <a:solidFill>
                  <a:srgbClr val="FF0000"/>
                </a:solidFill>
              </a:rPr>
              <a:t> 2:19</a:t>
            </a:r>
            <a:r>
              <a:rPr lang="es-CO" sz="4000" b="0" i="1" dirty="0">
                <a:solidFill>
                  <a:srgbClr val="FF0000"/>
                </a:solidFill>
              </a:rPr>
              <a:t>  </a:t>
            </a:r>
            <a:r>
              <a:rPr lang="es-CO" sz="4000" b="0" i="1" dirty="0">
                <a:highlight>
                  <a:srgbClr val="FFFF00"/>
                </a:highlight>
              </a:rPr>
              <a:t>¿No está aún la simiente en el granero? </a:t>
            </a:r>
            <a:r>
              <a:rPr lang="es-CO" sz="4000" b="0" i="1" dirty="0"/>
              <a:t>Ni la vid, ni la higuera, ni el granado, ni el árbol de olivo ha florecido todavía; mas desde este día os bendeciré. Promesa de Jehová a Zorobabel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B1BC0E8-0E33-4DDF-A951-9521E5199ED3}"/>
              </a:ext>
            </a:extLst>
          </p:cNvPr>
          <p:cNvSpPr txBox="1"/>
          <p:nvPr/>
        </p:nvSpPr>
        <p:spPr>
          <a:xfrm>
            <a:off x="5347856" y="845127"/>
            <a:ext cx="3699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dirty="0">
                <a:solidFill>
                  <a:srgbClr val="00B050"/>
                </a:solidFill>
                <a:latin typeface="Avallon" pitchFamily="2" charset="0"/>
              </a:rPr>
              <a:t>Al pueblo</a:t>
            </a:r>
          </a:p>
        </p:txBody>
      </p:sp>
    </p:spTree>
    <p:extLst>
      <p:ext uri="{BB962C8B-B14F-4D97-AF65-F5344CB8AC3E}">
        <p14:creationId xmlns:p14="http://schemas.microsoft.com/office/powerpoint/2010/main" val="35376863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6F181A-3837-4FAC-9509-EB52D17CA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sz="6000" dirty="0"/>
              <a:t>Las Preguntas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8ABF23-53D3-4083-9A54-5781EF366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De Dios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7DFA14-A0D6-4604-9347-5AA307FF15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4000" dirty="0" err="1">
                <a:solidFill>
                  <a:srgbClr val="FF0000"/>
                </a:solidFill>
              </a:rPr>
              <a:t>Hag</a:t>
            </a:r>
            <a:r>
              <a:rPr lang="es-CO" sz="4000" dirty="0">
                <a:solidFill>
                  <a:srgbClr val="FF0000"/>
                </a:solidFill>
              </a:rPr>
              <a:t> 2:12 </a:t>
            </a:r>
            <a:r>
              <a:rPr lang="es-CO" sz="4000" b="0" i="1" dirty="0"/>
              <a:t>Si alguno llevare carne santificada en la falda de su ropa, y con el vuelo de ella tocare pan, o vianda, o vino, o aceite, o cualquier otra comida, </a:t>
            </a:r>
            <a:r>
              <a:rPr lang="es-CO" sz="4000" b="0" i="1" dirty="0">
                <a:highlight>
                  <a:srgbClr val="FFFF00"/>
                </a:highlight>
              </a:rPr>
              <a:t>¿será santificada?</a:t>
            </a:r>
            <a:r>
              <a:rPr lang="es-CO" sz="4000" b="0" i="1" dirty="0"/>
              <a:t> Y respondieron los sacerdotes y dijeron: No. 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4000" dirty="0" err="1">
                <a:solidFill>
                  <a:srgbClr val="FF0000"/>
                </a:solidFill>
              </a:rPr>
              <a:t>Hag</a:t>
            </a:r>
            <a:r>
              <a:rPr lang="es-CO" sz="4000" dirty="0">
                <a:solidFill>
                  <a:srgbClr val="FF0000"/>
                </a:solidFill>
              </a:rPr>
              <a:t> 2:13 </a:t>
            </a:r>
            <a:r>
              <a:rPr lang="es-CO" sz="4000" b="0" i="1" dirty="0"/>
              <a:t>Y dijo Hageo: Si un inmundo a causa de cuerpo muerto tocare alguna cosa de estas, </a:t>
            </a:r>
            <a:r>
              <a:rPr lang="es-CO" sz="4000" b="0" i="1" dirty="0">
                <a:highlight>
                  <a:srgbClr val="FFFF00"/>
                </a:highlight>
              </a:rPr>
              <a:t>¿será inmunda? </a:t>
            </a:r>
            <a:r>
              <a:rPr lang="es-CO" sz="4000" b="0" i="1" dirty="0"/>
              <a:t>Y respondieron los sacerdotes, y dijeron: Inmunda será.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B1BC0E8-0E33-4DDF-A951-9521E5199ED3}"/>
              </a:ext>
            </a:extLst>
          </p:cNvPr>
          <p:cNvSpPr txBox="1"/>
          <p:nvPr/>
        </p:nvSpPr>
        <p:spPr>
          <a:xfrm>
            <a:off x="5347856" y="845127"/>
            <a:ext cx="3699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dirty="0">
                <a:solidFill>
                  <a:srgbClr val="00B050"/>
                </a:solidFill>
                <a:latin typeface="Avallon" pitchFamily="2" charset="0"/>
              </a:rPr>
              <a:t>A los Sacerdotes</a:t>
            </a:r>
          </a:p>
        </p:txBody>
      </p:sp>
    </p:spTree>
    <p:extLst>
      <p:ext uri="{BB962C8B-B14F-4D97-AF65-F5344CB8AC3E}">
        <p14:creationId xmlns:p14="http://schemas.microsoft.com/office/powerpoint/2010/main" val="19032637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D3F1661-DDCE-4BFE-9466-C44139352F39}"/>
              </a:ext>
            </a:extLst>
          </p:cNvPr>
          <p:cNvSpPr txBox="1"/>
          <p:nvPr/>
        </p:nvSpPr>
        <p:spPr>
          <a:xfrm>
            <a:off x="475673" y="1126839"/>
            <a:ext cx="84558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O" sz="72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Las citas bíblicas en la profecía</a:t>
            </a:r>
          </a:p>
        </p:txBody>
      </p:sp>
    </p:spTree>
    <p:extLst>
      <p:ext uri="{BB962C8B-B14F-4D97-AF65-F5344CB8AC3E}">
        <p14:creationId xmlns:p14="http://schemas.microsoft.com/office/powerpoint/2010/main" val="4080601521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4BACE-03D1-4A50-831C-34B31D923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El profeta apela a la Escritura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9CFF51-CCBC-43F8-B0F6-78BB7AFB9B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s-CO" sz="3600" b="1" dirty="0" err="1">
                <a:solidFill>
                  <a:srgbClr val="FF0000"/>
                </a:solidFill>
              </a:rPr>
              <a:t>Hag</a:t>
            </a:r>
            <a:r>
              <a:rPr lang="es-CO" sz="3600" b="1" dirty="0">
                <a:solidFill>
                  <a:srgbClr val="FF0000"/>
                </a:solidFill>
              </a:rPr>
              <a:t> 1:6 </a:t>
            </a:r>
          </a:p>
          <a:p>
            <a:pPr marL="914400" lvl="1" indent="-457200">
              <a:lnSpc>
                <a:spcPct val="120000"/>
              </a:lnSpc>
              <a:buClr>
                <a:srgbClr val="FF0000"/>
              </a:buClr>
              <a:buFont typeface="+mj-lt"/>
              <a:buAutoNum type="arabicPeriod" startAt="6"/>
            </a:pPr>
            <a:r>
              <a:rPr lang="es-CO" sz="3200" dirty="0"/>
              <a:t>Sembráis mucho, y recogéis poco; coméis, y no os saciáis; bebéis, y no quedáis satisfechos; os vestís, y no os calentáis; y el que trabaja a jornal recibe su jornal en saco roto.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7CE0FB-B838-40BA-8874-F048948C38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b="1" dirty="0" err="1">
                <a:solidFill>
                  <a:srgbClr val="FF0000"/>
                </a:solidFill>
              </a:rPr>
              <a:t>Deu</a:t>
            </a:r>
            <a:r>
              <a:rPr lang="es-CO" b="1" dirty="0">
                <a:solidFill>
                  <a:srgbClr val="FF0000"/>
                </a:solidFill>
              </a:rPr>
              <a:t> 28:38-40 </a:t>
            </a:r>
          </a:p>
          <a:p>
            <a:pPr marL="914400" lvl="1" indent="-457200">
              <a:lnSpc>
                <a:spcPct val="100000"/>
              </a:lnSpc>
              <a:buClr>
                <a:srgbClr val="FF0000"/>
              </a:buClr>
              <a:buFont typeface="+mj-lt"/>
              <a:buAutoNum type="arabicPeriod" startAt="38"/>
            </a:pPr>
            <a:r>
              <a:rPr lang="es-CO" dirty="0"/>
              <a:t>Sacarás mucha semilla al campo, y recogerás poco, porque la langosta lo consumirá.</a:t>
            </a:r>
          </a:p>
          <a:p>
            <a:pPr marL="914400" lvl="1" indent="-457200">
              <a:lnSpc>
                <a:spcPct val="100000"/>
              </a:lnSpc>
              <a:buClr>
                <a:srgbClr val="FF0000"/>
              </a:buClr>
              <a:buFont typeface="+mj-lt"/>
              <a:buAutoNum type="arabicPeriod" startAt="38"/>
            </a:pPr>
            <a:r>
              <a:rPr lang="es-CO" dirty="0"/>
              <a:t>Plantarás viñas y labrarás, pero no beberás vino, ni recogerás uvas, porque el gusano se las comerá.</a:t>
            </a:r>
          </a:p>
          <a:p>
            <a:pPr marL="914400" lvl="1" indent="-457200">
              <a:lnSpc>
                <a:spcPct val="100000"/>
              </a:lnSpc>
              <a:buClr>
                <a:srgbClr val="FF0000"/>
              </a:buClr>
              <a:buFont typeface="+mj-lt"/>
              <a:buAutoNum type="arabicPeriod" startAt="38"/>
            </a:pPr>
            <a:r>
              <a:rPr lang="es-CO" dirty="0"/>
              <a:t>Tendrás olivos en todo tu territorio, mas no te ungirás con el aceite, porque tu aceituna se caerá.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F8D892-6DEE-49A2-8623-F840A0C683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sz="1800" dirty="0"/>
              <a:t>para demostrar con ella que los juicios por los que atraviesa el pueblo estaban ya anunciados</a:t>
            </a:r>
          </a:p>
        </p:txBody>
      </p:sp>
    </p:spTree>
    <p:extLst>
      <p:ext uri="{BB962C8B-B14F-4D97-AF65-F5344CB8AC3E}">
        <p14:creationId xmlns:p14="http://schemas.microsoft.com/office/powerpoint/2010/main" val="6908186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4BACE-03D1-4A50-831C-34B31D923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El profeta apela a la Escritura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9CFF51-CCBC-43F8-B0F6-78BB7AFB9B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s-CO" sz="3200" b="1" dirty="0" err="1">
                <a:solidFill>
                  <a:srgbClr val="FF0000"/>
                </a:solidFill>
              </a:rPr>
              <a:t>Hag</a:t>
            </a:r>
            <a:r>
              <a:rPr lang="es-CO" sz="3200" b="1" dirty="0">
                <a:solidFill>
                  <a:srgbClr val="FF0000"/>
                </a:solidFill>
              </a:rPr>
              <a:t> 2:17  </a:t>
            </a:r>
          </a:p>
          <a:p>
            <a:pPr marL="971550" lvl="1" indent="-514350">
              <a:lnSpc>
                <a:spcPct val="120000"/>
              </a:lnSpc>
              <a:buClr>
                <a:srgbClr val="FF0000"/>
              </a:buClr>
              <a:buFont typeface="+mj-lt"/>
              <a:buAutoNum type="arabicPeriod" startAt="17"/>
            </a:pPr>
            <a:r>
              <a:rPr lang="es-CO" sz="2800" dirty="0"/>
              <a:t>Os herí con viento solano, con tizoncillo y con granizo en toda obra de vuestras manos; mas no os convertisteis a mí, dice Jehová.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7CE0FB-B838-40BA-8874-F048948C38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CO" b="1" dirty="0" err="1">
                <a:solidFill>
                  <a:srgbClr val="FF0000"/>
                </a:solidFill>
              </a:rPr>
              <a:t>Deu</a:t>
            </a:r>
            <a:r>
              <a:rPr lang="es-CO" b="1" dirty="0">
                <a:solidFill>
                  <a:srgbClr val="FF0000"/>
                </a:solidFill>
              </a:rPr>
              <a:t> 28:22  </a:t>
            </a:r>
          </a:p>
          <a:p>
            <a:pPr marL="914400" lvl="1" indent="-457200">
              <a:lnSpc>
                <a:spcPct val="100000"/>
              </a:lnSpc>
              <a:buClr>
                <a:srgbClr val="FF0000"/>
              </a:buClr>
              <a:buFont typeface="+mj-lt"/>
              <a:buAutoNum type="arabicPeriod" startAt="22"/>
            </a:pPr>
            <a:r>
              <a:rPr lang="es-CO" dirty="0"/>
              <a:t>Jehová te herirá de tisis, de fiebre, de inflamación y de ardor, con sequía, con calamidad repentina y con añublo; y te perseguirán hasta que perezcas.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F8D892-6DEE-49A2-8623-F840A0C683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sz="1800" dirty="0"/>
              <a:t>para demostrar con ella que los juicios por los que atraviesa el pueblo estaban ya anunciados</a:t>
            </a:r>
          </a:p>
        </p:txBody>
      </p:sp>
    </p:spTree>
    <p:extLst>
      <p:ext uri="{BB962C8B-B14F-4D97-AF65-F5344CB8AC3E}">
        <p14:creationId xmlns:p14="http://schemas.microsoft.com/office/powerpoint/2010/main" val="23892105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D3F1661-DDCE-4BFE-9466-C44139352F39}"/>
              </a:ext>
            </a:extLst>
          </p:cNvPr>
          <p:cNvSpPr txBox="1"/>
          <p:nvPr/>
        </p:nvSpPr>
        <p:spPr>
          <a:xfrm>
            <a:off x="475673" y="1126839"/>
            <a:ext cx="84558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O" sz="72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El aliento Divino</a:t>
            </a:r>
          </a:p>
        </p:txBody>
      </p:sp>
    </p:spTree>
    <p:extLst>
      <p:ext uri="{BB962C8B-B14F-4D97-AF65-F5344CB8AC3E}">
        <p14:creationId xmlns:p14="http://schemas.microsoft.com/office/powerpoint/2010/main" val="3426851001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CB29D4F-457A-4326-8E9B-412032B692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Aliento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F79382-5094-4BF4-ABB5-EE74914AC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Divino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AE92A2-77FD-4A03-95F0-F9C579ACAA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6000" dirty="0"/>
              <a:t>Como siempre, cuando Dios reprende igualmente alienta.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6000" dirty="0"/>
              <a:t>En medio de las circunstancias difíciles hay claras palabras de aliento.</a:t>
            </a:r>
          </a:p>
          <a:p>
            <a:pPr>
              <a:buSzPct val="130000"/>
              <a:buBlip>
                <a:blip r:embed="rId2"/>
              </a:buBlip>
            </a:pPr>
            <a:endParaRPr lang="es-CO" sz="6000" dirty="0"/>
          </a:p>
        </p:txBody>
      </p:sp>
    </p:spTree>
    <p:extLst>
      <p:ext uri="{BB962C8B-B14F-4D97-AF65-F5344CB8AC3E}">
        <p14:creationId xmlns:p14="http://schemas.microsoft.com/office/powerpoint/2010/main" val="34104672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80255-9C39-4C90-9EC9-E653F21A6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Algunos recuerdan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F346AE-75AE-4B50-A79B-6E2AEC4C44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s-CO" b="1" dirty="0" err="1">
                <a:solidFill>
                  <a:srgbClr val="FF0000"/>
                </a:solidFill>
              </a:rPr>
              <a:t>Hag</a:t>
            </a:r>
            <a:r>
              <a:rPr lang="es-CO" b="1" dirty="0">
                <a:solidFill>
                  <a:srgbClr val="FF0000"/>
                </a:solidFill>
              </a:rPr>
              <a:t> 2:4  </a:t>
            </a:r>
          </a:p>
          <a:p>
            <a:pPr marL="914400" lvl="1" indent="-457200">
              <a:buClr>
                <a:srgbClr val="FF0000"/>
              </a:buClr>
              <a:buFont typeface="+mj-lt"/>
              <a:buAutoNum type="arabicPeriod" startAt="4"/>
            </a:pPr>
            <a:r>
              <a:rPr lang="es-CO" dirty="0"/>
              <a:t>Pues ahora, Zorobabel, esfuérzate, dice Jehová; esfuérzate también, Josué hijo de </a:t>
            </a:r>
            <a:r>
              <a:rPr lang="es-CO" dirty="0" err="1"/>
              <a:t>Josadac</a:t>
            </a:r>
            <a:r>
              <a:rPr lang="es-CO" dirty="0"/>
              <a:t>, sumo sacerdote; y cobrad ánimo, pueblo todo de la tierra, dice Jehová, y trabajad; porque yo estoy con vosotros, dice Jehová de los ejércitos.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00C5CD-D18D-4C46-A5AD-4B6FDAB56E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CO" b="1" dirty="0">
                <a:solidFill>
                  <a:srgbClr val="FF0000"/>
                </a:solidFill>
              </a:rPr>
              <a:t>Jos 1:9  </a:t>
            </a:r>
          </a:p>
          <a:p>
            <a:pPr marL="914400" lvl="1" indent="-457200">
              <a:buClr>
                <a:srgbClr val="FF0000"/>
              </a:buClr>
              <a:buFont typeface="+mj-lt"/>
              <a:buAutoNum type="arabicPeriod" startAt="9"/>
            </a:pPr>
            <a:r>
              <a:rPr lang="es-CO" dirty="0"/>
              <a:t>Mira que te mando que te esfuerces y seas valiente; no temas ni desmayes, porque Jehová tu Dios estará contigo en dondequiera que vayas.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54C44B-FB7B-4C1D-BDE6-953E58619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dirty="0"/>
              <a:t>a las dirigidas a Josué</a:t>
            </a:r>
          </a:p>
        </p:txBody>
      </p:sp>
    </p:spTree>
    <p:extLst>
      <p:ext uri="{BB962C8B-B14F-4D97-AF65-F5344CB8AC3E}">
        <p14:creationId xmlns:p14="http://schemas.microsoft.com/office/powerpoint/2010/main" val="28891432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660C3DD-FB3E-455B-8F8A-75C0220E38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Conclusión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397A60-CDCC-4379-83B1-60DE967901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3318" y="1293091"/>
            <a:ext cx="8649616" cy="4916158"/>
          </a:xfrm>
        </p:spPr>
        <p:txBody>
          <a:bodyPr>
            <a:normAutofit/>
          </a:bodyPr>
          <a:lstStyle/>
          <a:p>
            <a:r>
              <a:rPr lang="es-CO" dirty="0"/>
              <a:t>Muchos mensajeros vienen de parte de Dios hacia su pueblo, trayendo consigo palabra que el pueblo debe oír.</a:t>
            </a:r>
          </a:p>
          <a:p>
            <a:r>
              <a:rPr lang="es-CO" dirty="0"/>
              <a:t>Se debe atender a cada una de estas palabras para que Dios nos ayude y acompañe en nuestro camino.</a:t>
            </a:r>
          </a:p>
          <a:p>
            <a:r>
              <a:rPr lang="es-CO" dirty="0"/>
              <a:t>Debemos ocuparnos en hacer la obra de Dios, el nos exhorta a colocar su obra por encima de nuestras prioridades terrenales.</a:t>
            </a:r>
          </a:p>
          <a:p>
            <a:r>
              <a:rPr lang="es-CO" b="0" i="1" dirty="0">
                <a:solidFill>
                  <a:srgbClr val="FF0000"/>
                </a:solidFill>
              </a:rPr>
              <a:t>¿Está usted ocupándose de la obra de Dios colocándola incluso por encima de sus cosas terrenales?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030785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emplateComic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Comic">
      <a:majorFont>
        <a:latin typeface="WeidemannItcSCTEEMed"/>
        <a:ea typeface=""/>
        <a:cs typeface=""/>
      </a:majorFont>
      <a:minorFont>
        <a:latin typeface="WeidemannEF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Comic" id="{EF3BC4EB-93AE-4391-A439-482C7E82F3DE}" vid="{EF7BDC76-DF33-40AE-94D3-8BEF82EFFB2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TemplateComic</Template>
  <TotalTime>385</TotalTime>
  <Words>1499</Words>
  <Application>Microsoft Office PowerPoint</Application>
  <PresentationFormat>Presentación en pantalla (4:3)</PresentationFormat>
  <Paragraphs>113</Paragraphs>
  <Slides>25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5" baseType="lpstr">
      <vt:lpstr>Arial</vt:lpstr>
      <vt:lpstr>Calibri</vt:lpstr>
      <vt:lpstr>Avallon</vt:lpstr>
      <vt:lpstr>WeidemannEF</vt:lpstr>
      <vt:lpstr>WeidemannItcSCTEEMed</vt:lpstr>
      <vt:lpstr>Freehand575 BT</vt:lpstr>
      <vt:lpstr>mama</vt:lpstr>
      <vt:lpstr>Arial Narrow</vt:lpstr>
      <vt:lpstr>Avallon Alt</vt:lpstr>
      <vt:lpstr>TemplateComic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 un Mensaje de Reflexión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profeta apela a la Escritura</vt:lpstr>
      <vt:lpstr>El profeta apela a la Escritura</vt:lpstr>
      <vt:lpstr>Presentación de PowerPoint</vt:lpstr>
      <vt:lpstr>Presentación de PowerPoint</vt:lpstr>
      <vt:lpstr>Algunos recuerdan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Felipe Torres Muñoz</dc:creator>
  <cp:lastModifiedBy>Luis Felipe Torres Muñoz</cp:lastModifiedBy>
  <cp:revision>57</cp:revision>
  <dcterms:created xsi:type="dcterms:W3CDTF">2021-06-05T01:58:06Z</dcterms:created>
  <dcterms:modified xsi:type="dcterms:W3CDTF">2021-06-19T15:47:58Z</dcterms:modified>
</cp:coreProperties>
</file>